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6" r:id="rId5"/>
    <p:sldId id="331" r:id="rId6"/>
    <p:sldId id="257" r:id="rId7"/>
    <p:sldId id="332" r:id="rId8"/>
    <p:sldId id="258" r:id="rId9"/>
    <p:sldId id="324" r:id="rId10"/>
    <p:sldId id="260" r:id="rId11"/>
    <p:sldId id="263" r:id="rId12"/>
    <p:sldId id="341" r:id="rId13"/>
    <p:sldId id="333" r:id="rId14"/>
    <p:sldId id="351" r:id="rId15"/>
    <p:sldId id="346" r:id="rId16"/>
    <p:sldId id="348" r:id="rId17"/>
    <p:sldId id="265" r:id="rId18"/>
    <p:sldId id="291" r:id="rId19"/>
    <p:sldId id="269" r:id="rId20"/>
    <p:sldId id="271" r:id="rId21"/>
    <p:sldId id="273" r:id="rId22"/>
    <p:sldId id="322" r:id="rId23"/>
    <p:sldId id="274" r:id="rId24"/>
    <p:sldId id="343" r:id="rId25"/>
    <p:sldId id="344" r:id="rId26"/>
    <p:sldId id="345" r:id="rId27"/>
    <p:sldId id="349" r:id="rId28"/>
    <p:sldId id="350" r:id="rId29"/>
    <p:sldId id="362" r:id="rId30"/>
    <p:sldId id="342" r:id="rId31"/>
    <p:sldId id="352" r:id="rId32"/>
    <p:sldId id="357" r:id="rId33"/>
    <p:sldId id="356" r:id="rId34"/>
    <p:sldId id="358" r:id="rId35"/>
    <p:sldId id="353" r:id="rId36"/>
    <p:sldId id="355" r:id="rId37"/>
    <p:sldId id="361" r:id="rId38"/>
    <p:sldId id="359" r:id="rId39"/>
    <p:sldId id="312" r:id="rId40"/>
    <p:sldId id="323" r:id="rId41"/>
    <p:sldId id="334" r:id="rId42"/>
    <p:sldId id="336" r:id="rId43"/>
    <p:sldId id="301" r:id="rId44"/>
    <p:sldId id="293" r:id="rId45"/>
    <p:sldId id="288" r:id="rId46"/>
    <p:sldId id="289" r:id="rId4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E8E8"/>
    <a:srgbClr val="29D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36"/>
    <p:restoredTop sz="94601" autoAdjust="0"/>
  </p:normalViewPr>
  <p:slideViewPr>
    <p:cSldViewPr>
      <p:cViewPr varScale="1">
        <p:scale>
          <a:sx n="124" d="100"/>
          <a:sy n="124" d="100"/>
        </p:scale>
        <p:origin x="1216"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FF0000"/>
              </a:solidFill>
              <a:ln w="19050">
                <a:solidFill>
                  <a:srgbClr val="FF0000"/>
                </a:solidFill>
              </a:ln>
              <a:effectLst/>
            </c:spPr>
            <c:extLst>
              <c:ext xmlns:c16="http://schemas.microsoft.com/office/drawing/2014/chart" uri="{C3380CC4-5D6E-409C-BE32-E72D297353CC}">
                <c16:uniqueId val="{00000001-D161-4AEC-8B23-79CC9A278DEA}"/>
              </c:ext>
            </c:extLst>
          </c:dPt>
          <c:dPt>
            <c:idx val="1"/>
            <c:bubble3D val="0"/>
            <c:spPr>
              <a:solidFill>
                <a:srgbClr val="FFFF00"/>
              </a:solidFill>
              <a:ln w="19050">
                <a:solidFill>
                  <a:srgbClr val="FFFF00"/>
                </a:solidFill>
              </a:ln>
              <a:effectLst/>
            </c:spPr>
            <c:extLst>
              <c:ext xmlns:c16="http://schemas.microsoft.com/office/drawing/2014/chart" uri="{C3380CC4-5D6E-409C-BE32-E72D297353CC}">
                <c16:uniqueId val="{00000002-D161-4AEC-8B23-79CC9A278DEA}"/>
              </c:ext>
            </c:extLst>
          </c:dPt>
          <c:dPt>
            <c:idx val="2"/>
            <c:bubble3D val="0"/>
            <c:spPr>
              <a:solidFill>
                <a:srgbClr val="00B050"/>
              </a:solidFill>
              <a:ln w="19050">
                <a:solidFill>
                  <a:srgbClr val="00B050"/>
                </a:solidFill>
              </a:ln>
              <a:effectLst/>
            </c:spPr>
            <c:extLst>
              <c:ext xmlns:c16="http://schemas.microsoft.com/office/drawing/2014/chart" uri="{C3380CC4-5D6E-409C-BE32-E72D297353CC}">
                <c16:uniqueId val="{00000003-D161-4AEC-8B23-79CC9A278DEA}"/>
              </c:ext>
            </c:extLst>
          </c:dPt>
          <c:dPt>
            <c:idx val="3"/>
            <c:bubble3D val="0"/>
            <c:spPr>
              <a:solidFill>
                <a:srgbClr val="00B0F0"/>
              </a:solidFill>
              <a:ln w="19050">
                <a:solidFill>
                  <a:srgbClr val="00B0F0"/>
                </a:solidFill>
              </a:ln>
              <a:effectLst/>
            </c:spPr>
            <c:extLst>
              <c:ext xmlns:c16="http://schemas.microsoft.com/office/drawing/2014/chart" uri="{C3380CC4-5D6E-409C-BE32-E72D297353CC}">
                <c16:uniqueId val="{00000004-D161-4AEC-8B23-79CC9A278DEA}"/>
              </c:ext>
            </c:extLst>
          </c:dPt>
          <c:dPt>
            <c:idx val="4"/>
            <c:bubble3D val="0"/>
            <c:spPr>
              <a:solidFill>
                <a:srgbClr val="FFC000"/>
              </a:solidFill>
              <a:ln w="19050">
                <a:solidFill>
                  <a:srgbClr val="FFC000"/>
                </a:solidFill>
              </a:ln>
              <a:effectLst/>
            </c:spPr>
            <c:extLst>
              <c:ext xmlns:c16="http://schemas.microsoft.com/office/drawing/2014/chart" uri="{C3380CC4-5D6E-409C-BE32-E72D297353CC}">
                <c16:uniqueId val="{00000005-D161-4AEC-8B23-79CC9A278DE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C2E-48C6-958C-6976164449D8}"/>
              </c:ext>
            </c:extLst>
          </c:dPt>
          <c:dLbls>
            <c:dLbl>
              <c:idx val="0"/>
              <c:layout>
                <c:manualLayout>
                  <c:x val="2.0203904199475067E-2"/>
                  <c:y val="0.103323818897637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61-4AEC-8B23-79CC9A278DEA}"/>
                </c:ext>
              </c:extLst>
            </c:dLbl>
            <c:dLbl>
              <c:idx val="1"/>
              <c:layout>
                <c:manualLayout>
                  <c:x val="-4.6806348425196848E-2"/>
                  <c:y val="-3.087352362204724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61-4AEC-8B23-79CC9A278DEA}"/>
                </c:ext>
              </c:extLst>
            </c:dLbl>
            <c:dLbl>
              <c:idx val="2"/>
              <c:layout>
                <c:manualLayout>
                  <c:x val="-4.104880249343832E-2"/>
                  <c:y val="2.798400590551181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61-4AEC-8B23-79CC9A278DEA}"/>
                </c:ext>
              </c:extLst>
            </c:dLbl>
            <c:dLbl>
              <c:idx val="3"/>
              <c:layout>
                <c:manualLayout>
                  <c:x val="-5.1796259842519683E-4"/>
                  <c:y val="-3.848056102362204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61-4AEC-8B23-79CC9A278DEA}"/>
                </c:ext>
              </c:extLst>
            </c:dLbl>
            <c:dLbl>
              <c:idx val="4"/>
              <c:layout>
                <c:manualLayout>
                  <c:x val="1.2520423228346457E-2"/>
                  <c:y val="-5.39015748031496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61-4AEC-8B23-79CC9A278DE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5"/>
                <c:pt idx="0">
                  <c:v>Sepsis</c:v>
                </c:pt>
                <c:pt idx="1">
                  <c:v>Graft Failure</c:v>
                </c:pt>
                <c:pt idx="2">
                  <c:v>MSOF</c:v>
                </c:pt>
                <c:pt idx="3">
                  <c:v>Other </c:v>
                </c:pt>
                <c:pt idx="4">
                  <c:v>PTLD</c:v>
                </c:pt>
              </c:strCache>
            </c:strRef>
          </c:cat>
          <c:val>
            <c:numRef>
              <c:f>Sheet1!$B$2:$B$7</c:f>
              <c:numCache>
                <c:formatCode>0%</c:formatCode>
                <c:ptCount val="6"/>
                <c:pt idx="0">
                  <c:v>0.54</c:v>
                </c:pt>
                <c:pt idx="1">
                  <c:v>0.16</c:v>
                </c:pt>
                <c:pt idx="2">
                  <c:v>0.14000000000000001</c:v>
                </c:pt>
                <c:pt idx="3">
                  <c:v>0.1</c:v>
                </c:pt>
                <c:pt idx="4">
                  <c:v>0.06</c:v>
                </c:pt>
              </c:numCache>
            </c:numRef>
          </c:val>
          <c:extLst>
            <c:ext xmlns:c16="http://schemas.microsoft.com/office/drawing/2014/chart" uri="{C3380CC4-5D6E-409C-BE32-E72D297353CC}">
              <c16:uniqueId val="{00000000-D161-4AEC-8B23-79CC9A278D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64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49% of adults received isolated bowel vs 2/3 of children received a liver inclusive graft</a:t>
            </a:r>
          </a:p>
          <a:p>
            <a:endParaRPr lang="en-US" dirty="0"/>
          </a:p>
          <a:p>
            <a:endParaRPr lang="en-US" dirty="0"/>
          </a:p>
          <a:p>
            <a:r>
              <a:rPr lang="en-US" dirty="0"/>
              <a:t>50% of patients overall received liver inclusive grafts (liver/</a:t>
            </a:r>
            <a:r>
              <a:rPr lang="en-US" dirty="0" err="1"/>
              <a:t>sbt</a:t>
            </a:r>
            <a:r>
              <a:rPr lang="en-US" dirty="0"/>
              <a:t>) or (MVT)</a:t>
            </a:r>
          </a:p>
          <a:p>
            <a:endParaRPr lang="en-US" dirty="0"/>
          </a:p>
          <a:p>
            <a:r>
              <a:rPr lang="en-US" dirty="0"/>
              <a:t>The proportion of the distribution of type of transplant has remained</a:t>
            </a:r>
            <a:r>
              <a:rPr lang="en-US" baseline="0" dirty="0"/>
              <a:t> relatively constant</a:t>
            </a:r>
            <a:endParaRPr dirty="0"/>
          </a:p>
        </p:txBody>
      </p:sp>
    </p:spTree>
    <p:extLst>
      <p:ext uri="{BB962C8B-B14F-4D97-AF65-F5344CB8AC3E}">
        <p14:creationId xmlns:p14="http://schemas.microsoft.com/office/powerpoint/2010/main" val="1020792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49% of adults received isolated bowel vs 2/3 of children received a liver inclusive graft</a:t>
            </a:r>
          </a:p>
          <a:p>
            <a:endParaRPr lang="en-US" dirty="0"/>
          </a:p>
          <a:p>
            <a:endParaRPr lang="en-US" dirty="0"/>
          </a:p>
          <a:p>
            <a:r>
              <a:rPr lang="en-US" dirty="0"/>
              <a:t>50% of patients overall received liver inclusive grafts (liver/</a:t>
            </a:r>
            <a:r>
              <a:rPr lang="en-US" dirty="0" err="1"/>
              <a:t>sbt</a:t>
            </a:r>
            <a:r>
              <a:rPr lang="en-US" dirty="0"/>
              <a:t>) or (MVT)</a:t>
            </a:r>
          </a:p>
          <a:p>
            <a:endParaRPr lang="en-US" dirty="0"/>
          </a:p>
          <a:p>
            <a:r>
              <a:rPr lang="en-US" dirty="0"/>
              <a:t>The proportion of the distribution of type of transplant has remained</a:t>
            </a:r>
            <a:r>
              <a:rPr lang="en-US" baseline="0" dirty="0"/>
              <a:t> relatively constant</a:t>
            </a:r>
            <a:endParaRPr dirty="0"/>
          </a:p>
        </p:txBody>
      </p:sp>
    </p:spTree>
    <p:extLst>
      <p:ext uri="{BB962C8B-B14F-4D97-AF65-F5344CB8AC3E}">
        <p14:creationId xmlns:p14="http://schemas.microsoft.com/office/powerpoint/2010/main" val="366821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728345">
              <a:lnSpc>
                <a:spcPct val="100000"/>
              </a:lnSpc>
            </a:pPr>
            <a:endParaRPr dirty="0"/>
          </a:p>
        </p:txBody>
      </p:sp>
    </p:spTree>
    <p:extLst>
      <p:ext uri="{BB962C8B-B14F-4D97-AF65-F5344CB8AC3E}">
        <p14:creationId xmlns:p14="http://schemas.microsoft.com/office/powerpoint/2010/main" val="1399984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728345">
              <a:lnSpc>
                <a:spcPct val="100000"/>
              </a:lnSpc>
            </a:pPr>
            <a:endParaRPr dirty="0"/>
          </a:p>
        </p:txBody>
      </p:sp>
    </p:spTree>
    <p:extLst>
      <p:ext uri="{BB962C8B-B14F-4D97-AF65-F5344CB8AC3E}">
        <p14:creationId xmlns:p14="http://schemas.microsoft.com/office/powerpoint/2010/main" val="249537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baseline="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No significant change</a:t>
            </a:r>
            <a:r>
              <a:rPr lang="en-US" baseline="0" dirty="0"/>
              <a:t> in the number of liver inclusive component for children; however we have seen an increase in the prevalence of isolated small bowel transplants over time in adults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We are not necessarily observing a decrease in the need for IVFs, but in order to truly appreciate the potential advantage of a colon-inclusive graft we need to look more closely at renal function</a:t>
            </a:r>
            <a:endParaRPr dirty="0"/>
          </a:p>
        </p:txBody>
      </p:sp>
    </p:spTree>
    <p:extLst>
      <p:ext uri="{BB962C8B-B14F-4D97-AF65-F5344CB8AC3E}">
        <p14:creationId xmlns:p14="http://schemas.microsoft.com/office/powerpoint/2010/main" val="4073932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sz="1200" b="0" i="0" u="none" strike="noStrike" kern="1200" baseline="0" dirty="0">
              <a:solidFill>
                <a:schemeClr val="tx1"/>
              </a:solidFill>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sz="1200" b="0" i="0" u="none" strike="noStrike" kern="1200" baseline="0" dirty="0">
                <a:solidFill>
                  <a:schemeClr val="tx1"/>
                </a:solidFill>
                <a:latin typeface="+mn-lt"/>
                <a:ea typeface="+mn-ea"/>
                <a:cs typeface="+mn-cs"/>
              </a:rPr>
              <a:t>Between 1985 and 2016, the database was maintained by the University of Toronto. In 2017, it was transitioned to the </a:t>
            </a:r>
            <a:r>
              <a:rPr lang="en-US" sz="1200" b="0" i="0" u="none" strike="noStrike" kern="1200" baseline="0" dirty="0" err="1">
                <a:solidFill>
                  <a:schemeClr val="tx1"/>
                </a:solidFill>
                <a:latin typeface="+mn-lt"/>
                <a:ea typeface="+mn-ea"/>
                <a:cs typeface="+mn-cs"/>
              </a:rPr>
              <a:t>Terasaki</a:t>
            </a:r>
            <a:r>
              <a:rPr lang="en-US" sz="1200" b="0" i="0" u="none" strike="noStrike" kern="1200" baseline="0" dirty="0">
                <a:solidFill>
                  <a:schemeClr val="tx1"/>
                </a:solidFill>
                <a:latin typeface="+mn-lt"/>
                <a:ea typeface="+mn-ea"/>
                <a:cs typeface="+mn-cs"/>
              </a:rPr>
              <a:t> Research Institute (Los Angeles, CA, www.teras aki.org/</a:t>
            </a:r>
            <a:r>
              <a:rPr lang="en-US" sz="1200" b="0" i="0" u="none" strike="noStrike" kern="1200" baseline="0" dirty="0" err="1">
                <a:solidFill>
                  <a:schemeClr val="tx1"/>
                </a:solidFill>
                <a:latin typeface="+mn-lt"/>
                <a:ea typeface="+mn-ea"/>
                <a:cs typeface="+mn-cs"/>
              </a:rPr>
              <a:t>itr</a:t>
            </a:r>
            <a:r>
              <a:rPr lang="en-US" sz="1200" b="0" i="0" u="none" strike="noStrike" kern="1200" baseline="0" dirty="0">
                <a:solidFill>
                  <a:schemeClr val="tx1"/>
                </a:solidFill>
                <a:latin typeface="+mn-lt"/>
                <a:ea typeface="+mn-ea"/>
                <a:cs typeface="+mn-cs"/>
              </a:rPr>
              <a:t>).</a:t>
            </a:r>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br>
              <a:rPr lang="en-US" dirty="0"/>
            </a:br>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034050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br>
              <a:rPr lang="en-US" dirty="0"/>
            </a:br>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602928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br>
              <a:rPr lang="en-US" dirty="0"/>
            </a:br>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704332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436364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4088401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201992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08259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Overall, 1‐year and 5‐year </a:t>
            </a:r>
            <a:r>
              <a:rPr lang="en-US" sz="1200" b="0" i="1" u="none" strike="noStrike" kern="1200" baseline="0" dirty="0">
                <a:solidFill>
                  <a:schemeClr val="tx1"/>
                </a:solidFill>
                <a:latin typeface="+mn-lt"/>
                <a:ea typeface="+mn-ea"/>
                <a:cs typeface="+mn-cs"/>
              </a:rPr>
              <a:t>graft </a:t>
            </a:r>
            <a:r>
              <a:rPr lang="en-US" sz="1200" b="0" i="0" u="none" strike="noStrike" kern="1200" baseline="0" dirty="0">
                <a:solidFill>
                  <a:schemeClr val="tx1"/>
                </a:solidFill>
                <a:latin typeface="+mn-lt"/>
                <a:ea typeface="+mn-ea"/>
                <a:cs typeface="+mn-cs"/>
              </a:rPr>
              <a:t>survival rates for children were 67% and 50%, respectively, and overall, one‐year and five‐year </a:t>
            </a:r>
            <a:r>
              <a:rPr lang="en-US" sz="1200" b="0" i="1" u="none" strike="noStrike" kern="1200" baseline="0" dirty="0">
                <a:solidFill>
                  <a:schemeClr val="tx1"/>
                </a:solidFill>
                <a:latin typeface="+mn-lt"/>
                <a:ea typeface="+mn-ea"/>
                <a:cs typeface="+mn-cs"/>
              </a:rPr>
              <a:t>patient </a:t>
            </a:r>
            <a:r>
              <a:rPr lang="en-US" sz="1200" b="0" i="0" u="none" strike="noStrike" kern="1200" baseline="0" dirty="0">
                <a:solidFill>
                  <a:schemeClr val="tx1"/>
                </a:solidFill>
                <a:latin typeface="+mn-lt"/>
                <a:ea typeface="+mn-ea"/>
                <a:cs typeface="+mn-cs"/>
              </a:rPr>
              <a:t>survival  rates were 74% and 59% respectively; for adults the one year is slightly better than in children, but 5 year is not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but as we will see in the next slide significant improvement has been seen over time. </a:t>
            </a:r>
            <a:endParaRPr dirty="0"/>
          </a:p>
        </p:txBody>
      </p:sp>
    </p:spTree>
    <p:extLst>
      <p:ext uri="{BB962C8B-B14F-4D97-AF65-F5344CB8AC3E}">
        <p14:creationId xmlns:p14="http://schemas.microsoft.com/office/powerpoint/2010/main" val="662677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One can appreciate that the differences in graft and patient survival by era occur mostly early on (within the first year), after which time the KM curves tend to follow the same slope. Another way this can be demonstrated is by looking at conditional survival</a:t>
            </a:r>
            <a:endParaRPr lang="en-US" dirty="0"/>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120308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One can appreciate that the differences in graft and patient survival by era occur mostly early on (within the first year), after which time the KM curves tend to follow the same slope. Another way this can be demonstrated is by looking at conditional survival</a:t>
            </a:r>
            <a:endParaRPr lang="en-US" dirty="0"/>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44629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sz="1200" b="0" i="0" u="none" strike="noStrike" kern="1200" baseline="0" dirty="0">
                <a:solidFill>
                  <a:schemeClr val="tx1"/>
                </a:solidFill>
                <a:latin typeface="+mn-lt"/>
                <a:ea typeface="+mn-ea"/>
                <a:cs typeface="+mn-cs"/>
              </a:rPr>
              <a:t>Between 1985 and 2016, the database was maintained by the University of Toronto. In 2017, it was transitioned to the </a:t>
            </a:r>
            <a:r>
              <a:rPr lang="en-US" sz="1200" b="0" i="0" u="none" strike="noStrike" kern="1200" baseline="0" dirty="0" err="1">
                <a:solidFill>
                  <a:schemeClr val="tx1"/>
                </a:solidFill>
                <a:latin typeface="+mn-lt"/>
                <a:ea typeface="+mn-ea"/>
                <a:cs typeface="+mn-cs"/>
              </a:rPr>
              <a:t>Terasaki</a:t>
            </a:r>
            <a:r>
              <a:rPr lang="en-US" sz="1200" b="0" i="0" u="none" strike="noStrike" kern="1200" baseline="0" dirty="0">
                <a:solidFill>
                  <a:schemeClr val="tx1"/>
                </a:solidFill>
                <a:latin typeface="+mn-lt"/>
                <a:ea typeface="+mn-ea"/>
                <a:cs typeface="+mn-cs"/>
              </a:rPr>
              <a:t> Research Institute, in 2020 it was transitioned to Eric </a:t>
            </a:r>
            <a:r>
              <a:rPr lang="en-US" sz="1200" b="0" i="0" u="none" strike="noStrike" kern="1200" baseline="0" dirty="0" err="1">
                <a:solidFill>
                  <a:schemeClr val="tx1"/>
                </a:solidFill>
                <a:latin typeface="+mn-lt"/>
                <a:ea typeface="+mn-ea"/>
                <a:cs typeface="+mn-cs"/>
              </a:rPr>
              <a:t>Pahl</a:t>
            </a:r>
            <a:r>
              <a:rPr lang="en-US" sz="1200" b="0" i="0" u="none" strike="noStrike" kern="1200" baseline="0" dirty="0">
                <a:solidFill>
                  <a:schemeClr val="tx1"/>
                </a:solidFill>
                <a:latin typeface="+mn-lt"/>
                <a:ea typeface="+mn-ea"/>
                <a:cs typeface="+mn-cs"/>
              </a:rPr>
              <a:t> under the direction of the Scientific Committee of the IRTA</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One can appreciate that the differences in graft and patient survival by era occur mostly early on (within the first year), after which time the KM curves tend to follow the same slope. Another way this can be demonstrated is by looking at conditional survival</a:t>
            </a:r>
            <a:endParaRPr lang="en-US" dirty="0"/>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982136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Overall, 1‐year and 5‐year </a:t>
            </a:r>
            <a:r>
              <a:rPr lang="en-US" sz="1200" b="0" i="1" u="none" strike="noStrike" kern="1200" baseline="0" dirty="0">
                <a:solidFill>
                  <a:schemeClr val="tx1"/>
                </a:solidFill>
                <a:latin typeface="+mn-lt"/>
                <a:ea typeface="+mn-ea"/>
                <a:cs typeface="+mn-cs"/>
              </a:rPr>
              <a:t>graft </a:t>
            </a:r>
            <a:r>
              <a:rPr lang="en-US" sz="1200" b="0" i="0" u="none" strike="noStrike" kern="1200" baseline="0" dirty="0">
                <a:solidFill>
                  <a:schemeClr val="tx1"/>
                </a:solidFill>
                <a:latin typeface="+mn-lt"/>
                <a:ea typeface="+mn-ea"/>
                <a:cs typeface="+mn-cs"/>
              </a:rPr>
              <a:t>survival rates for children were 67% and 50%, respectively, and overall, one‐year and five‐year </a:t>
            </a:r>
            <a:r>
              <a:rPr lang="en-US" sz="1200" b="0" i="1" u="none" strike="noStrike" kern="1200" baseline="0" dirty="0">
                <a:solidFill>
                  <a:schemeClr val="tx1"/>
                </a:solidFill>
                <a:latin typeface="+mn-lt"/>
                <a:ea typeface="+mn-ea"/>
                <a:cs typeface="+mn-cs"/>
              </a:rPr>
              <a:t>patient </a:t>
            </a:r>
            <a:r>
              <a:rPr lang="en-US" sz="1200" b="0" i="0" u="none" strike="noStrike" kern="1200" baseline="0" dirty="0">
                <a:solidFill>
                  <a:schemeClr val="tx1"/>
                </a:solidFill>
                <a:latin typeface="+mn-lt"/>
                <a:ea typeface="+mn-ea"/>
                <a:cs typeface="+mn-cs"/>
              </a:rPr>
              <a:t>survival  rates were 74% and 59% respectively; for adults the one year is slightly better than in children, but 5 year is not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but as we will see in the next slide significant improvement has been seen over time. </a:t>
            </a:r>
            <a:endParaRPr dirty="0"/>
          </a:p>
        </p:txBody>
      </p:sp>
    </p:spTree>
    <p:extLst>
      <p:ext uri="{BB962C8B-B14F-4D97-AF65-F5344CB8AC3E}">
        <p14:creationId xmlns:p14="http://schemas.microsoft.com/office/powerpoint/2010/main" val="2099960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j-lt"/>
                <a:ea typeface="+mn-ea"/>
                <a:cs typeface="+mn-cs"/>
              </a:rPr>
              <a:t>One can appreciate that the differences in graft and patient survival by era occur mostly early on (within the first year), after which time the KM curves tend to follow the same slope. Another way this can be </a:t>
            </a:r>
            <a:r>
              <a:rPr lang="en-US" sz="1200" b="0" i="0" u="none" strike="noStrike" kern="1200" baseline="0" dirty="0">
                <a:solidFill>
                  <a:schemeClr val="tx1"/>
                </a:solidFill>
                <a:latin typeface="+mn-lt"/>
                <a:ea typeface="+mn-ea"/>
                <a:cs typeface="+mn-cs"/>
              </a:rPr>
              <a:t>demonstrated is by looking at conditional survival</a:t>
            </a:r>
            <a:endParaRPr lang="en-US" dirty="0"/>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348895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j-lt"/>
                <a:ea typeface="+mn-ea"/>
                <a:cs typeface="+mn-cs"/>
              </a:rPr>
              <a:t>One can appreciate that the differences in graft and patient survival by era occur mostly early on (within the first year), after which time the KM curves tend to follow the same slope. Another way this can be </a:t>
            </a:r>
            <a:r>
              <a:rPr lang="en-US" sz="1200" b="0" i="0" u="none" strike="noStrike" kern="1200" baseline="0" dirty="0">
                <a:solidFill>
                  <a:schemeClr val="tx1"/>
                </a:solidFill>
                <a:latin typeface="+mn-lt"/>
                <a:ea typeface="+mn-ea"/>
                <a:cs typeface="+mn-cs"/>
              </a:rPr>
              <a:t>demonstrated is by looking at conditional survival</a:t>
            </a:r>
            <a:endParaRPr lang="en-US" dirty="0"/>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391712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One can appreciate that the differences in graft and patient survival by era occur mostly early on (within the first year), after which time the KM curves tend to follow the same slope. Another way this can be demonstrated is by looking at conditional survival</a:t>
            </a:r>
            <a:endParaRPr lang="en-US" dirty="0"/>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031098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sz="1200" b="0" i="0" u="none" strike="noStrike" kern="1200" baseline="0" dirty="0">
                <a:solidFill>
                  <a:schemeClr val="tx1"/>
                </a:solidFill>
                <a:latin typeface="+mn-lt"/>
                <a:ea typeface="+mn-ea"/>
                <a:cs typeface="+mn-cs"/>
              </a:rPr>
              <a:t>Sepsis , Graft failure,  MSOF = leading causes of death</a:t>
            </a:r>
          </a:p>
          <a:p>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Over the last three decades, the relative proportions of causes of death have not changed</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Similarly, rejection remains the primary cause of graft loss; followed by technical complications</a:t>
            </a:r>
            <a:endParaRPr dirty="0"/>
          </a:p>
        </p:txBody>
      </p:sp>
    </p:spTree>
    <p:extLst>
      <p:ext uri="{BB962C8B-B14F-4D97-AF65-F5344CB8AC3E}">
        <p14:creationId xmlns:p14="http://schemas.microsoft.com/office/powerpoint/2010/main" val="102114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Data entry; only 5 centers have entered data in the ITR since 2021 (DUAs); ask Eric about the map</a:t>
            </a:r>
          </a:p>
          <a:p>
            <a:endParaRPr lang="en-US" dirty="0"/>
          </a:p>
          <a:p>
            <a:r>
              <a:rPr lang="en-US" dirty="0"/>
              <a:t>SRTR imports</a:t>
            </a:r>
          </a:p>
          <a:p>
            <a:endParaRPr lang="en-US" dirty="0"/>
          </a:p>
          <a:p>
            <a:pPr algn="l"/>
            <a:r>
              <a:rPr lang="en-US" sz="1800" b="0" i="0" u="none" strike="noStrike" baseline="0" dirty="0">
                <a:latin typeface="Calibri" panose="020F0502020204030204" pitchFamily="34" charset="0"/>
              </a:rPr>
              <a:t>We are in the process of establishing a linkage between the UK NHS</a:t>
            </a:r>
          </a:p>
          <a:p>
            <a:pPr algn="l"/>
            <a:r>
              <a:rPr lang="en-US" sz="1800" b="0" i="0" u="none" strike="noStrike" baseline="0" dirty="0">
                <a:latin typeface="Calibri" panose="020F0502020204030204" pitchFamily="34" charset="0"/>
              </a:rPr>
              <a:t>Bowel Transplant registry and the IITR for UK centers. We've sent the</a:t>
            </a:r>
          </a:p>
          <a:p>
            <a:pPr algn="l"/>
            <a:r>
              <a:rPr lang="en-US" sz="1800" b="0" i="0" u="none" strike="noStrike" baseline="0" dirty="0">
                <a:latin typeface="Calibri" panose="020F0502020204030204" pitchFamily="34" charset="0"/>
              </a:rPr>
              <a:t>NHS the IITR data schematics and the NHS is working to export data</a:t>
            </a:r>
          </a:p>
          <a:p>
            <a:pPr algn="l"/>
            <a:r>
              <a:rPr lang="en-US" sz="1800" b="0" i="0" u="none" strike="noStrike" baseline="0" dirty="0">
                <a:latin typeface="Calibri" panose="020F0502020204030204" pitchFamily="34" charset="0"/>
              </a:rPr>
              <a:t>regularly to IITR.</a:t>
            </a:r>
          </a:p>
          <a:p>
            <a:pPr algn="l"/>
            <a:endParaRPr lang="en-US" sz="1800" b="0" i="0" u="none" strike="noStrike" baseline="0" dirty="0">
              <a:latin typeface="Calibri" panose="020F0502020204030204" pitchFamily="34" charset="0"/>
            </a:endParaRPr>
          </a:p>
          <a:p>
            <a:pPr algn="l"/>
            <a:r>
              <a:rPr lang="en-US" sz="1800" b="0" i="0" u="none" strike="noStrike" baseline="0" dirty="0">
                <a:latin typeface="Calibri" panose="020F0502020204030204" pitchFamily="34" charset="0"/>
              </a:rPr>
              <a:t>The </a:t>
            </a:r>
            <a:r>
              <a:rPr lang="en-US" sz="1800" b="0" i="0" u="none" strike="noStrike" baseline="0" dirty="0" err="1">
                <a:latin typeface="Calibri" panose="020F0502020204030204" pitchFamily="34" charset="0"/>
              </a:rPr>
              <a:t>Terasaki</a:t>
            </a:r>
            <a:r>
              <a:rPr lang="en-US" sz="1800" b="0" i="0" u="none" strike="noStrike" baseline="0" dirty="0">
                <a:latin typeface="Calibri" panose="020F0502020204030204" pitchFamily="34" charset="0"/>
              </a:rPr>
              <a:t> institute synchronized the IITR with the SRTR a few years ago. I have</a:t>
            </a:r>
          </a:p>
          <a:p>
            <a:pPr algn="l"/>
            <a:r>
              <a:rPr lang="en-US" sz="1800" b="0" i="0" u="none" strike="noStrike" baseline="0" dirty="0">
                <a:latin typeface="Calibri" panose="020F0502020204030204" pitchFamily="34" charset="0"/>
              </a:rPr>
              <a:t>identified the following updates based on the updated SRTR data and improving upon</a:t>
            </a:r>
          </a:p>
          <a:p>
            <a:pPr algn="l"/>
            <a:r>
              <a:rPr lang="en-US" sz="1800" b="0" i="0" u="none" strike="noStrike" baseline="0" dirty="0" err="1">
                <a:latin typeface="Calibri" panose="020F0502020204030204" pitchFamily="34" charset="0"/>
              </a:rPr>
              <a:t>Terasaki's</a:t>
            </a:r>
            <a:r>
              <a:rPr lang="en-US" sz="1800" b="0" i="0" u="none" strike="noStrike" baseline="0" dirty="0">
                <a:latin typeface="Calibri" panose="020F0502020204030204" pitchFamily="34" charset="0"/>
              </a:rPr>
              <a:t> initial matching/syncing logic.</a:t>
            </a:r>
          </a:p>
          <a:p>
            <a:pPr algn="l"/>
            <a:r>
              <a:rPr lang="en-US" sz="1800" b="0" i="0" u="none" strike="noStrike" baseline="0" dirty="0">
                <a:latin typeface="ArialMT"/>
              </a:rPr>
              <a:t>• </a:t>
            </a:r>
            <a:r>
              <a:rPr lang="en-US" sz="1800" b="0" i="0" u="none" strike="noStrike" baseline="0" dirty="0">
                <a:latin typeface="Calibri" panose="020F0502020204030204" pitchFamily="34" charset="0"/>
              </a:rPr>
              <a:t>Records added from SRTR</a:t>
            </a:r>
          </a:p>
          <a:p>
            <a:pPr algn="l"/>
            <a:r>
              <a:rPr lang="en-US" sz="1800" b="0" i="0" u="none" strike="noStrike" baseline="0" dirty="0">
                <a:latin typeface="ArialMT"/>
              </a:rPr>
              <a:t>• </a:t>
            </a:r>
            <a:r>
              <a:rPr lang="en-US" sz="1800" b="1" i="0" u="none" strike="noStrike" baseline="0" dirty="0">
                <a:latin typeface="Calibri-Bold"/>
              </a:rPr>
              <a:t>456 </a:t>
            </a:r>
            <a:r>
              <a:rPr lang="en-US" sz="1800" b="0" i="1" u="none" strike="noStrike" baseline="0" dirty="0">
                <a:latin typeface="Calibri-Italic"/>
              </a:rPr>
              <a:t>entirely new </a:t>
            </a:r>
            <a:r>
              <a:rPr lang="en-US" sz="1800" b="0" i="0" u="none" strike="noStrike" baseline="0" dirty="0">
                <a:latin typeface="Calibri" panose="020F0502020204030204" pitchFamily="34" charset="0"/>
              </a:rPr>
              <a:t>transplant baseline records added from SRTR</a:t>
            </a:r>
          </a:p>
          <a:p>
            <a:pPr algn="l"/>
            <a:r>
              <a:rPr lang="en-US" sz="1800" b="0" i="0" u="none" strike="noStrike" baseline="0" dirty="0">
                <a:latin typeface="ArialMT"/>
              </a:rPr>
              <a:t>• </a:t>
            </a:r>
            <a:r>
              <a:rPr lang="en-US" sz="1800" b="1" i="0" u="none" strike="noStrike" baseline="0" dirty="0">
                <a:latin typeface="Calibri-Bold"/>
              </a:rPr>
              <a:t>179 </a:t>
            </a:r>
            <a:r>
              <a:rPr lang="en-US" sz="1800" b="0" i="1" u="none" strike="noStrike" baseline="0" dirty="0">
                <a:latin typeface="Calibri-Italic"/>
              </a:rPr>
              <a:t>entirely new </a:t>
            </a:r>
            <a:r>
              <a:rPr lang="en-US" sz="1800" b="0" i="0" u="none" strike="noStrike" baseline="0" dirty="0">
                <a:latin typeface="Calibri" panose="020F0502020204030204" pitchFamily="34" charset="0"/>
              </a:rPr>
              <a:t>event records added from the SRTR</a:t>
            </a:r>
          </a:p>
          <a:p>
            <a:pPr algn="l"/>
            <a:r>
              <a:rPr lang="en-US" sz="1800" b="0" i="0" u="none" strike="noStrike" baseline="0" dirty="0">
                <a:latin typeface="ArialMT"/>
              </a:rPr>
              <a:t>• </a:t>
            </a:r>
            <a:r>
              <a:rPr lang="en-US" sz="1800" b="0" i="1" u="none" strike="noStrike" baseline="0" dirty="0">
                <a:latin typeface="Calibri-Italic"/>
              </a:rPr>
              <a:t>Newly matched </a:t>
            </a:r>
            <a:r>
              <a:rPr lang="en-US" sz="1800" b="0" i="0" u="none" strike="noStrike" baseline="0" dirty="0">
                <a:latin typeface="Calibri" panose="020F0502020204030204" pitchFamily="34" charset="0"/>
              </a:rPr>
              <a:t>records between SRTR and IITR</a:t>
            </a:r>
          </a:p>
          <a:p>
            <a:pPr algn="l"/>
            <a:r>
              <a:rPr lang="en-US" sz="1800" b="0" i="0" u="none" strike="noStrike" baseline="0" dirty="0">
                <a:latin typeface="ArialMT"/>
              </a:rPr>
              <a:t>• </a:t>
            </a:r>
            <a:r>
              <a:rPr lang="en-US" sz="1800" b="1" i="0" u="none" strike="noStrike" baseline="0" dirty="0">
                <a:latin typeface="Calibri-Bold"/>
              </a:rPr>
              <a:t>Transplant Center</a:t>
            </a:r>
            <a:r>
              <a:rPr lang="en-US" sz="1800" b="0" i="0" u="none" strike="noStrike" baseline="0" dirty="0">
                <a:latin typeface="Calibri" panose="020F0502020204030204" pitchFamily="34" charset="0"/>
              </a:rPr>
              <a:t>,</a:t>
            </a:r>
          </a:p>
          <a:p>
            <a:pPr algn="l"/>
            <a:r>
              <a:rPr lang="en-US" sz="1800" b="0" i="0" u="none" strike="noStrike" baseline="0" dirty="0">
                <a:latin typeface="ArialMT"/>
              </a:rPr>
              <a:t>• </a:t>
            </a:r>
            <a:r>
              <a:rPr lang="en-US" sz="1800" b="1" i="0" u="none" strike="noStrike" baseline="0" dirty="0">
                <a:latin typeface="Calibri-Bold"/>
              </a:rPr>
              <a:t>Donor Type</a:t>
            </a:r>
            <a:r>
              <a:rPr lang="en-US" sz="1800" b="0" i="0" u="none" strike="noStrike" baseline="0" dirty="0">
                <a:latin typeface="Calibri" panose="020F0502020204030204" pitchFamily="34" charset="0"/>
              </a:rPr>
              <a:t>,</a:t>
            </a:r>
          </a:p>
          <a:p>
            <a:pPr algn="l"/>
            <a:r>
              <a:rPr lang="en-US" sz="1800" b="0" i="0" u="none" strike="noStrike" baseline="0" dirty="0">
                <a:latin typeface="ArialMT"/>
              </a:rPr>
              <a:t>• </a:t>
            </a:r>
            <a:r>
              <a:rPr lang="en-US" sz="1800" b="0" i="0" u="none" strike="noStrike" baseline="0" dirty="0">
                <a:latin typeface="Calibri" panose="020F0502020204030204" pitchFamily="34" charset="0"/>
              </a:rPr>
              <a:t>the same or missing </a:t>
            </a:r>
            <a:r>
              <a:rPr lang="en-US" sz="1800" b="1" i="0" u="none" strike="noStrike" baseline="0" dirty="0">
                <a:latin typeface="Calibri-Bold"/>
              </a:rPr>
              <a:t>Gender</a:t>
            </a:r>
            <a:r>
              <a:rPr lang="en-US" sz="1800" b="0" i="0" u="none" strike="noStrike" baseline="0" dirty="0">
                <a:latin typeface="Calibri" panose="020F0502020204030204" pitchFamily="34" charset="0"/>
              </a:rPr>
              <a:t>,</a:t>
            </a:r>
          </a:p>
          <a:p>
            <a:pPr algn="l"/>
            <a:r>
              <a:rPr lang="en-US" sz="1800" b="0" i="0" u="none" strike="noStrike" baseline="0" dirty="0">
                <a:latin typeface="ArialMT"/>
              </a:rPr>
              <a:t>• </a:t>
            </a:r>
            <a:r>
              <a:rPr lang="en-US" sz="1800" b="0" i="0" u="none" strike="noStrike" baseline="0" dirty="0">
                <a:latin typeface="Calibri" panose="020F0502020204030204" pitchFamily="34" charset="0"/>
              </a:rPr>
              <a:t>within one day of </a:t>
            </a:r>
            <a:r>
              <a:rPr lang="en-US" sz="1800" b="1" i="0" u="none" strike="noStrike" baseline="0" dirty="0">
                <a:latin typeface="Calibri-Bold"/>
              </a:rPr>
              <a:t>Transplant Date</a:t>
            </a:r>
            <a:r>
              <a:rPr lang="en-US" sz="1800" b="0" i="0" u="none" strike="noStrike" baseline="0" dirty="0">
                <a:latin typeface="Calibri" panose="020F0502020204030204" pitchFamily="34" charset="0"/>
              </a:rPr>
              <a:t>,</a:t>
            </a:r>
          </a:p>
          <a:p>
            <a:pPr algn="l"/>
            <a:r>
              <a:rPr lang="en-US" sz="1800" b="0" i="0" u="none" strike="noStrike" baseline="0" dirty="0">
                <a:latin typeface="ArialMT"/>
              </a:rPr>
              <a:t>• </a:t>
            </a:r>
            <a:r>
              <a:rPr lang="en-US" sz="1800" b="0" i="0" u="none" strike="noStrike" baseline="0" dirty="0">
                <a:latin typeface="Calibri" panose="020F0502020204030204" pitchFamily="34" charset="0"/>
              </a:rPr>
              <a:t>within one day of </a:t>
            </a:r>
            <a:r>
              <a:rPr lang="en-US" sz="1800" b="1" i="0" u="none" strike="noStrike" baseline="0" dirty="0">
                <a:latin typeface="Calibri-Bold"/>
              </a:rPr>
              <a:t>Discharge Date</a:t>
            </a:r>
            <a:r>
              <a:rPr lang="en-US" sz="1800" b="0" i="0" u="none" strike="noStrike" baseline="0" dirty="0">
                <a:latin typeface="Calibri" panose="020F0502020204030204" pitchFamily="34" charset="0"/>
              </a:rPr>
              <a:t>,</a:t>
            </a:r>
          </a:p>
          <a:p>
            <a:pPr algn="l"/>
            <a:r>
              <a:rPr lang="en-US" sz="1800" b="0" i="0" u="none" strike="noStrike" baseline="0" dirty="0">
                <a:latin typeface="ArialMT"/>
              </a:rPr>
              <a:t>• </a:t>
            </a:r>
            <a:r>
              <a:rPr lang="en-US" sz="1800" b="0" i="0" u="none" strike="noStrike" baseline="0" dirty="0">
                <a:latin typeface="Calibri" panose="020F0502020204030204" pitchFamily="34" charset="0"/>
              </a:rPr>
              <a:t>within one year or missing </a:t>
            </a:r>
            <a:r>
              <a:rPr lang="en-US" sz="1800" b="1" i="0" u="none" strike="noStrike" baseline="0" dirty="0">
                <a:latin typeface="Calibri-Bold"/>
              </a:rPr>
              <a:t>Recipient Age</a:t>
            </a:r>
            <a:r>
              <a:rPr lang="en-US" sz="1800" b="0" i="0" u="none" strike="noStrike" baseline="0" dirty="0">
                <a:latin typeface="Calibri" panose="020F0502020204030204" pitchFamily="34" charset="0"/>
              </a:rPr>
              <a:t>,</a:t>
            </a:r>
          </a:p>
          <a:p>
            <a:pPr algn="l"/>
            <a:r>
              <a:rPr lang="en-US" sz="1800" b="0" i="0" u="none" strike="noStrike" baseline="0" dirty="0">
                <a:latin typeface="ArialMT"/>
              </a:rPr>
              <a:t>• </a:t>
            </a:r>
            <a:r>
              <a:rPr lang="en-US" sz="1800" b="0" i="0" u="none" strike="noStrike" baseline="0" dirty="0">
                <a:latin typeface="Calibri" panose="020F0502020204030204" pitchFamily="34" charset="0"/>
              </a:rPr>
              <a:t>within one cm or missing </a:t>
            </a:r>
            <a:r>
              <a:rPr lang="en-US" sz="1800" b="1" i="0" u="none" strike="noStrike" baseline="0" dirty="0">
                <a:latin typeface="Calibri-Bold"/>
              </a:rPr>
              <a:t>Recipient Height</a:t>
            </a:r>
            <a:r>
              <a:rPr lang="en-US" sz="1800" b="0" i="0" u="none" strike="noStrike" baseline="0" dirty="0">
                <a:latin typeface="Calibri" panose="020F0502020204030204" pitchFamily="34" charset="0"/>
              </a:rPr>
              <a:t>, within one kg or missing </a:t>
            </a:r>
            <a:r>
              <a:rPr lang="en-US" sz="1800" b="1" i="0" u="none" strike="noStrike" baseline="0" dirty="0">
                <a:latin typeface="Calibri-Bold"/>
              </a:rPr>
              <a:t>Recipient Weight</a:t>
            </a:r>
            <a:r>
              <a:rPr lang="en-US" sz="1800" b="0" i="0" u="none" strike="noStrike" baseline="0" dirty="0">
                <a:latin typeface="Calibri" panose="020F0502020204030204" pitchFamily="34" charset="0"/>
              </a:rPr>
              <a:t>,</a:t>
            </a:r>
          </a:p>
          <a:p>
            <a:pPr algn="l"/>
            <a:r>
              <a:rPr lang="en-US" sz="1800" b="0" i="0" u="none" strike="noStrike" baseline="0" dirty="0">
                <a:latin typeface="Calibri" panose="020F0502020204030204" pitchFamily="34" charset="0"/>
              </a:rPr>
              <a:t>and within one year or missing </a:t>
            </a:r>
            <a:r>
              <a:rPr lang="en-US" sz="1800" b="1" i="0" u="none" strike="noStrike" baseline="0" dirty="0">
                <a:latin typeface="Calibri-Bold"/>
              </a:rPr>
              <a:t>Donor Age</a:t>
            </a:r>
            <a:r>
              <a:rPr lang="en-US" sz="1800" b="0" i="0" u="none" strike="noStrike" baseline="0" dirty="0">
                <a:latin typeface="Calibri" panose="020F0502020204030204" pitchFamily="34" charset="0"/>
              </a:rPr>
              <a:t>.</a:t>
            </a:r>
            <a:endParaRPr lang="en-US" dirty="0"/>
          </a:p>
          <a:p>
            <a:endParaRPr lang="en-US" dirty="0"/>
          </a:p>
          <a:p>
            <a:endParaRPr dirty="0"/>
          </a:p>
        </p:txBody>
      </p:sp>
    </p:spTree>
    <p:extLst>
      <p:ext uri="{BB962C8B-B14F-4D97-AF65-F5344CB8AC3E}">
        <p14:creationId xmlns:p14="http://schemas.microsoft.com/office/powerpoint/2010/main" val="3336304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CA" sz="1800" dirty="0">
                <a:effectLst/>
                <a:latin typeface="Times New Roman" panose="02020603050405020304" pitchFamily="18" charset="0"/>
                <a:ea typeface="Times New Roman" panose="02020603050405020304" pitchFamily="18" charset="0"/>
              </a:rPr>
              <a:t>TIME, COST, VALUE</a:t>
            </a:r>
          </a:p>
          <a:p>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Barriers to data entry include the low volume nature of </a:t>
            </a:r>
            <a:r>
              <a:rPr lang="en-CA" sz="1800" dirty="0" err="1">
                <a:effectLst/>
                <a:latin typeface="Times New Roman" panose="02020603050405020304" pitchFamily="18" charset="0"/>
                <a:ea typeface="Times New Roman" panose="02020603050405020304" pitchFamily="18" charset="0"/>
              </a:rPr>
              <a:t>ITx</a:t>
            </a:r>
            <a:r>
              <a:rPr lang="en-CA" sz="1800" dirty="0">
                <a:effectLst/>
                <a:latin typeface="Times New Roman" panose="02020603050405020304" pitchFamily="18" charset="0"/>
                <a:ea typeface="Times New Roman" panose="02020603050405020304" pitchFamily="18" charset="0"/>
              </a:rPr>
              <a:t>, IRB &amp; DUA challenges, and lack of the ability for centers to commit resources to an unfunded registry.  There are also a number of fields in the registry which have a high proportion of unfilled data which may pose an unnecessary burden to centers. </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b="0" i="0" dirty="0">
                <a:solidFill>
                  <a:srgbClr val="000000"/>
                </a:solidFill>
                <a:effectLst/>
                <a:latin typeface="Times New Roman" panose="02020603050405020304" pitchFamily="18" charset="0"/>
              </a:rPr>
              <a:t>TOWARD AN IDEAL OUTCOME AFTER INTESTINE TRANSPLANTATION</a:t>
            </a:r>
            <a:endParaRPr dirty="0"/>
          </a:p>
        </p:txBody>
      </p:sp>
    </p:spTree>
    <p:extLst>
      <p:ext uri="{BB962C8B-B14F-4D97-AF65-F5344CB8AC3E}">
        <p14:creationId xmlns:p14="http://schemas.microsoft.com/office/powerpoint/2010/main" val="4050876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87098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755693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38197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sz="1200" b="0" i="0" u="none" strike="noStrike" kern="1200" baseline="0" dirty="0">
                <a:solidFill>
                  <a:schemeClr val="tx1"/>
                </a:solidFill>
                <a:latin typeface="+mn-lt"/>
                <a:ea typeface="+mn-ea"/>
                <a:cs typeface="+mn-cs"/>
              </a:rPr>
              <a:t>SBT for isolated intestine without liver or stomach; Liver plus SBT for intestine and liver without stomach; MVT; Modified MVT for intestine and stomach without liver; and Full MVT for intestine,</a:t>
            </a:r>
          </a:p>
          <a:p>
            <a:r>
              <a:rPr lang="en-US" sz="1200" b="0" i="0" u="none" strike="noStrike" kern="1200" baseline="0" dirty="0">
                <a:solidFill>
                  <a:schemeClr val="tx1"/>
                </a:solidFill>
                <a:latin typeface="+mn-lt"/>
                <a:ea typeface="+mn-ea"/>
                <a:cs typeface="+mn-cs"/>
              </a:rPr>
              <a:t>stomach, and liver.</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a:p>
            <a:pPr marL="355600" marR="440055" indent="-342900">
              <a:lnSpc>
                <a:spcPct val="100000"/>
              </a:lnSpc>
              <a:buClr>
                <a:srgbClr val="333333"/>
              </a:buClr>
              <a:buFont typeface="Arial"/>
              <a:buChar char="•"/>
              <a:tabLst>
                <a:tab pos="355600" algn="l"/>
              </a:tabLst>
            </a:pPr>
            <a:r>
              <a:rPr lang="en-US" sz="1200" dirty="0" err="1">
                <a:solidFill>
                  <a:srgbClr val="333333"/>
                </a:solidFill>
                <a:latin typeface="Arial"/>
                <a:cs typeface="Arial"/>
              </a:rPr>
              <a:t>Terasaki</a:t>
            </a:r>
            <a:r>
              <a:rPr lang="en-US" sz="1200" dirty="0">
                <a:solidFill>
                  <a:srgbClr val="333333"/>
                </a:solidFill>
                <a:latin typeface="Arial"/>
                <a:cs typeface="Arial"/>
              </a:rPr>
              <a:t> Research Institute/IRTA performed SRTR data import into ITR in 2019 </a:t>
            </a:r>
          </a:p>
          <a:p>
            <a:pPr marL="355600" marR="440055" indent="-342900">
              <a:lnSpc>
                <a:spcPct val="100000"/>
              </a:lnSpc>
              <a:buClr>
                <a:srgbClr val="333333"/>
              </a:buClr>
              <a:buFont typeface="Arial"/>
              <a:buChar char="•"/>
              <a:tabLst>
                <a:tab pos="355600" algn="l"/>
              </a:tabLst>
            </a:pPr>
            <a:endParaRPr lang="en-US" sz="1200" dirty="0">
              <a:solidFill>
                <a:srgbClr val="333333"/>
              </a:solidFill>
              <a:latin typeface="Arial"/>
              <a:cs typeface="Arial"/>
            </a:endParaRPr>
          </a:p>
          <a:p>
            <a:pPr marL="355600" marR="440055" indent="-342900">
              <a:lnSpc>
                <a:spcPct val="100000"/>
              </a:lnSpc>
              <a:buClr>
                <a:srgbClr val="333333"/>
              </a:buClr>
              <a:buFont typeface="Arial"/>
              <a:buChar char="•"/>
              <a:tabLst>
                <a:tab pos="355600" algn="l"/>
              </a:tabLst>
            </a:pPr>
            <a:r>
              <a:rPr lang="en-US" sz="1200" dirty="0">
                <a:solidFill>
                  <a:srgbClr val="333333"/>
                </a:solidFill>
                <a:latin typeface="Arial"/>
                <a:cs typeface="Arial"/>
              </a:rPr>
              <a:t>ITR data</a:t>
            </a:r>
            <a:r>
              <a:rPr lang="en-US" sz="1200" spc="-20" dirty="0">
                <a:solidFill>
                  <a:srgbClr val="333333"/>
                </a:solidFill>
                <a:latin typeface="Arial"/>
                <a:cs typeface="Arial"/>
              </a:rPr>
              <a:t> entry over the past 3 years as been challenging</a:t>
            </a:r>
          </a:p>
          <a:p>
            <a:pPr marL="355600" marR="440055" indent="-342900">
              <a:lnSpc>
                <a:spcPct val="100000"/>
              </a:lnSpc>
              <a:buClr>
                <a:srgbClr val="333333"/>
              </a:buClr>
              <a:buFont typeface="Arial"/>
              <a:buChar char="•"/>
              <a:tabLst>
                <a:tab pos="355600" algn="l"/>
              </a:tabLst>
            </a:pPr>
            <a:endParaRPr lang="en-US" sz="1200" spc="-20" dirty="0">
              <a:solidFill>
                <a:srgbClr val="333333"/>
              </a:solidFill>
              <a:latin typeface="Arial"/>
              <a:cs typeface="Arial"/>
            </a:endParaRPr>
          </a:p>
          <a:p>
            <a:endParaRPr lang="en-US" dirty="0"/>
          </a:p>
        </p:txBody>
      </p:sp>
    </p:spTree>
    <p:extLst>
      <p:ext uri="{BB962C8B-B14F-4D97-AF65-F5344CB8AC3E}">
        <p14:creationId xmlns:p14="http://schemas.microsoft.com/office/powerpoint/2010/main" val="11624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95580">
              <a:lnSpc>
                <a:spcPct val="100000"/>
              </a:lnSpc>
            </a:pPr>
            <a:r>
              <a:rPr lang="en-US" sz="2400" spc="-5" dirty="0">
                <a:latin typeface="Arial"/>
                <a:cs typeface="Arial"/>
              </a:rPr>
              <a:t>In the 2023 IITR we had 98 reporting centers; how does this decrease</a:t>
            </a:r>
          </a:p>
          <a:p>
            <a:pPr marL="195580">
              <a:lnSpc>
                <a:spcPct val="100000"/>
              </a:lnSpc>
            </a:pPr>
            <a:r>
              <a:rPr lang="en-US" sz="2400" spc="-5" dirty="0">
                <a:latin typeface="Arial"/>
                <a:cs typeface="Arial"/>
              </a:rPr>
              <a:t>Also previously we had 50 active centers, now it is down to 26???</a:t>
            </a:r>
          </a:p>
          <a:p>
            <a:pPr marL="195580">
              <a:lnSpc>
                <a:spcPct val="100000"/>
              </a:lnSpc>
            </a:pPr>
            <a:r>
              <a:rPr lang="en-US" sz="2400" spc="-5" dirty="0">
                <a:latin typeface="Arial"/>
                <a:cs typeface="Arial"/>
              </a:rPr>
              <a:t>The # of actively followed patients previously was reported as 2,121 total (1001 children and 1120 adults; the report which Eric sent states 382 actively followed including 187 kids and 195 adults</a:t>
            </a:r>
          </a:p>
          <a:p>
            <a:pPr marL="195580">
              <a:lnSpc>
                <a:spcPct val="100000"/>
              </a:lnSpc>
            </a:pPr>
            <a:r>
              <a:rPr lang="en-US" sz="2400" spc="-5" dirty="0">
                <a:latin typeface="Arial"/>
                <a:cs typeface="Arial"/>
              </a:rPr>
              <a:t>Nearly</a:t>
            </a:r>
            <a:r>
              <a:rPr lang="en-US" sz="2400" spc="-5" baseline="0" dirty="0">
                <a:latin typeface="Arial"/>
                <a:cs typeface="Arial"/>
              </a:rPr>
              <a:t> 100 c</a:t>
            </a:r>
            <a:r>
              <a:rPr lang="en-US" sz="2400" spc="-5" dirty="0">
                <a:latin typeface="Arial"/>
                <a:cs typeface="Arial"/>
              </a:rPr>
              <a:t>enters have reported data to the ITR since 1985 </a:t>
            </a:r>
            <a:endParaRPr lang="en-US" sz="1200" dirty="0">
              <a:latin typeface="Arial"/>
              <a:cs typeface="Arial"/>
            </a:endParaRPr>
          </a:p>
          <a:p>
            <a:pPr marL="12700" marR="5080" indent="490855">
              <a:lnSpc>
                <a:spcPct val="100000"/>
              </a:lnSpc>
              <a:spcBef>
                <a:spcPts val="55"/>
              </a:spcBef>
            </a:pPr>
            <a:endParaRPr lang="en-US" sz="1200" dirty="0">
              <a:latin typeface="Arial"/>
              <a:cs typeface="Arial"/>
            </a:endParaRPr>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Two observations</a:t>
            </a:r>
            <a:r>
              <a:rPr lang="en-US" baseline="0" dirty="0"/>
              <a:t> from this graph: </a:t>
            </a:r>
          </a:p>
          <a:p>
            <a:r>
              <a:rPr lang="en-US" sz="1200" b="0" i="0" u="none" strike="noStrike" kern="1200" baseline="0" dirty="0">
                <a:solidFill>
                  <a:schemeClr val="tx1"/>
                </a:solidFill>
                <a:latin typeface="+mn-lt"/>
                <a:ea typeface="+mn-ea"/>
                <a:cs typeface="+mn-cs"/>
              </a:rPr>
              <a:t>The number of transplants performed peaked in 2008, declined over the subsequent several years, and has now seemed to stabilize over the past decade</a:t>
            </a:r>
          </a:p>
          <a:p>
            <a:endParaRPr lang="en-US" baseline="0" dirty="0"/>
          </a:p>
          <a:p>
            <a:r>
              <a:rPr lang="en-US" dirty="0"/>
              <a:t># of </a:t>
            </a:r>
            <a:r>
              <a:rPr lang="en-US" dirty="0" err="1"/>
              <a:t>ITx</a:t>
            </a:r>
            <a:r>
              <a:rPr lang="en-US" dirty="0"/>
              <a:t> has steadily declined</a:t>
            </a:r>
            <a:r>
              <a:rPr lang="en-US" baseline="0" dirty="0"/>
              <a:t> over time from over 250/year to 125-175/</a:t>
            </a:r>
            <a:r>
              <a:rPr lang="en-US" baseline="0" dirty="0" err="1"/>
              <a:t>yr</a:t>
            </a:r>
            <a:r>
              <a:rPr lang="en-US" baseline="0" dirty="0"/>
              <a:t> where it appears to have plateaued; this is likely the effect of improvements in intestinal rehabilitation associated with the  IRPs, an emphasis on line care/prevention of CLABSIs and wide spread use of FO based lipid emulsions and lipid minimization</a:t>
            </a:r>
          </a:p>
          <a:p>
            <a:endParaRPr lang="en-US" baseline="0" dirty="0"/>
          </a:p>
          <a:p>
            <a:r>
              <a:rPr lang="en-US" dirty="0"/>
              <a:t>The above mentioned practice patterns apply more to children than adults, meaning</a:t>
            </a:r>
            <a:r>
              <a:rPr lang="en-US" baseline="0" dirty="0"/>
              <a:t> </a:t>
            </a:r>
            <a:r>
              <a:rPr lang="en-US" baseline="0" dirty="0" err="1"/>
              <a:t>tha</a:t>
            </a:r>
            <a:r>
              <a:rPr lang="en-US" baseline="0" dirty="0"/>
              <a:t> </a:t>
            </a:r>
            <a:r>
              <a:rPr lang="en-US" baseline="0" dirty="0" err="1"/>
              <a:t>tthe</a:t>
            </a:r>
            <a:r>
              <a:rPr lang="en-US" baseline="0" dirty="0"/>
              <a:t> proportion of pediatric </a:t>
            </a:r>
            <a:r>
              <a:rPr lang="en-US" baseline="0" dirty="0" err="1"/>
              <a:t>ITx</a:t>
            </a:r>
            <a:r>
              <a:rPr lang="en-US" baseline="0" dirty="0"/>
              <a:t> has declined; while adult </a:t>
            </a:r>
            <a:r>
              <a:rPr lang="en-US" baseline="0" dirty="0" err="1"/>
              <a:t>ITx</a:t>
            </a:r>
            <a:r>
              <a:rPr lang="en-US" baseline="0" dirty="0"/>
              <a:t> has stayed relative constant, meaning that adult </a:t>
            </a:r>
            <a:r>
              <a:rPr lang="en-US" baseline="0" dirty="0" err="1"/>
              <a:t>ITx</a:t>
            </a:r>
            <a:r>
              <a:rPr lang="en-US" baseline="0" dirty="0"/>
              <a:t> now make up &gt; 50% of the cases worldwide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¾ performed in N America</a:t>
            </a:r>
            <a:endParaRPr dirty="0"/>
          </a:p>
        </p:txBody>
      </p:sp>
    </p:spTree>
    <p:extLst>
      <p:ext uri="{BB962C8B-B14F-4D97-AF65-F5344CB8AC3E}">
        <p14:creationId xmlns:p14="http://schemas.microsoft.com/office/powerpoint/2010/main" val="420611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7E7E7E"/>
                </a:solidFill>
                <a:latin typeface="Arial"/>
                <a:cs typeface="Arial"/>
              </a:defRPr>
            </a:lvl1p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7E7E7E"/>
                </a:solidFill>
                <a:latin typeface="Arial"/>
                <a:cs typeface="Arial"/>
              </a:defRPr>
            </a:lvl1p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Gill Sans MT"/>
                <a:cs typeface="Gill Sans MT"/>
              </a:defRPr>
            </a:lvl1pPr>
          </a:lstStyle>
          <a:p>
            <a:endParaRPr/>
          </a:p>
        </p:txBody>
      </p:sp>
      <p:sp>
        <p:nvSpPr>
          <p:cNvPr id="3" name="Holder 3"/>
          <p:cNvSpPr>
            <a:spLocks noGrp="1"/>
          </p:cNvSpPr>
          <p:nvPr>
            <p:ph sz="half" idx="2"/>
          </p:nvPr>
        </p:nvSpPr>
        <p:spPr>
          <a:xfrm>
            <a:off x="618540" y="1432351"/>
            <a:ext cx="3828415" cy="4554855"/>
          </a:xfrm>
          <a:prstGeom prst="rect">
            <a:avLst/>
          </a:prstGeom>
        </p:spPr>
        <p:txBody>
          <a:bodyPr wrap="square" lIns="0" tIns="0" rIns="0" bIns="0">
            <a:spAutoFit/>
          </a:bodyPr>
          <a:lstStyle>
            <a:lvl1pPr>
              <a:defRPr sz="2800" b="0" i="0">
                <a:solidFill>
                  <a:srgbClr val="333333"/>
                </a:solidFill>
                <a:latin typeface="Arial"/>
                <a:cs typeface="Arial"/>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7E7E7E"/>
                </a:solidFill>
                <a:latin typeface="Arial"/>
                <a:cs typeface="Arial"/>
              </a:defRPr>
            </a:lvl1p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019</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7E7E7E"/>
                </a:solidFill>
                <a:latin typeface="Arial"/>
                <a:cs typeface="Arial"/>
              </a:defRPr>
            </a:lvl1p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019</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7E7E7E"/>
                </a:solidFill>
                <a:latin typeface="Arial"/>
                <a:cs typeface="Arial"/>
              </a:defRPr>
            </a:lvl1p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019</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415" y="270097"/>
            <a:ext cx="7075169" cy="894715"/>
          </a:xfrm>
          <a:prstGeom prst="rect">
            <a:avLst/>
          </a:prstGeom>
        </p:spPr>
        <p:txBody>
          <a:bodyPr wrap="square" lIns="0" tIns="0" rIns="0" bIns="0">
            <a:spAutoFit/>
          </a:bodyPr>
          <a:lstStyle>
            <a:lvl1pPr>
              <a:defRPr sz="4000" b="1" i="0">
                <a:solidFill>
                  <a:schemeClr val="tx1"/>
                </a:solidFill>
                <a:latin typeface="Gill Sans MT"/>
                <a:cs typeface="Gill Sans MT"/>
              </a:defRPr>
            </a:lvl1pPr>
          </a:lstStyle>
          <a:p>
            <a:endParaRPr/>
          </a:p>
        </p:txBody>
      </p:sp>
      <p:sp>
        <p:nvSpPr>
          <p:cNvPr id="3" name="Holder 3"/>
          <p:cNvSpPr>
            <a:spLocks noGrp="1"/>
          </p:cNvSpPr>
          <p:nvPr>
            <p:ph type="body" idx="1"/>
          </p:nvPr>
        </p:nvSpPr>
        <p:spPr>
          <a:xfrm>
            <a:off x="1032154" y="1387532"/>
            <a:ext cx="7079691" cy="4705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058160" y="6639817"/>
            <a:ext cx="3020695" cy="177800"/>
          </a:xfrm>
          <a:prstGeom prst="rect">
            <a:avLst/>
          </a:prstGeom>
        </p:spPr>
        <p:txBody>
          <a:bodyPr wrap="square" lIns="0" tIns="0" rIns="0" bIns="0">
            <a:spAutoFit/>
          </a:bodyPr>
          <a:lstStyle>
            <a:lvl1pPr>
              <a:defRPr sz="1200" b="0" i="0">
                <a:solidFill>
                  <a:srgbClr val="7E7E7E"/>
                </a:solidFill>
                <a:latin typeface="Arial"/>
                <a:cs typeface="Arial"/>
              </a:defRPr>
            </a:lvl1p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019</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9/15/25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jp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36825"/>
            <a:ext cx="9143999" cy="685799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885058" y="6578951"/>
            <a:ext cx="3519170" cy="215444"/>
          </a:xfrm>
          <a:prstGeom prst="rect">
            <a:avLst/>
          </a:prstGeom>
        </p:spPr>
        <p:txBody>
          <a:bodyPr vert="horz" wrap="square" lIns="0" tIns="0" rIns="0" bIns="0" rtlCol="0">
            <a:spAutoFit/>
          </a:bodyPr>
          <a:lstStyle/>
          <a:p>
            <a:pPr marL="12700">
              <a:lnSpc>
                <a:spcPct val="100000"/>
              </a:lnSpc>
            </a:pPr>
            <a:r>
              <a:rPr sz="1400" dirty="0">
                <a:solidFill>
                  <a:srgbClr val="7E7E7E"/>
                </a:solidFill>
                <a:latin typeface="Arial"/>
                <a:cs typeface="Arial"/>
              </a:rPr>
              <a:t>Intes</a:t>
            </a:r>
            <a:r>
              <a:rPr sz="1400" spc="-10" dirty="0">
                <a:solidFill>
                  <a:srgbClr val="7E7E7E"/>
                </a:solidFill>
                <a:latin typeface="Arial"/>
                <a:cs typeface="Arial"/>
              </a:rPr>
              <a:t>t</a:t>
            </a:r>
            <a:r>
              <a:rPr sz="1400" dirty="0">
                <a:solidFill>
                  <a:srgbClr val="7E7E7E"/>
                </a:solidFill>
                <a:latin typeface="Arial"/>
                <a:cs typeface="Arial"/>
              </a:rPr>
              <a:t>inal</a:t>
            </a:r>
            <a:r>
              <a:rPr sz="1400" spc="-70" dirty="0">
                <a:solidFill>
                  <a:srgbClr val="7E7E7E"/>
                </a:solidFill>
                <a:latin typeface="Arial"/>
                <a:cs typeface="Arial"/>
              </a:rPr>
              <a:t> </a:t>
            </a:r>
            <a:r>
              <a:rPr sz="1400" spc="-55" dirty="0">
                <a:solidFill>
                  <a:srgbClr val="7E7E7E"/>
                </a:solidFill>
                <a:latin typeface="Arial"/>
                <a:cs typeface="Arial"/>
              </a:rPr>
              <a:t>T</a:t>
            </a:r>
            <a:r>
              <a:rPr sz="1400" dirty="0">
                <a:solidFill>
                  <a:srgbClr val="7E7E7E"/>
                </a:solidFill>
                <a:latin typeface="Arial"/>
                <a:cs typeface="Arial"/>
              </a:rPr>
              <a:t>ra</a:t>
            </a:r>
            <a:r>
              <a:rPr sz="1400" spc="-5" dirty="0">
                <a:solidFill>
                  <a:srgbClr val="7E7E7E"/>
                </a:solidFill>
                <a:latin typeface="Arial"/>
                <a:cs typeface="Arial"/>
              </a:rPr>
              <a:t>n</a:t>
            </a:r>
            <a:r>
              <a:rPr sz="1400" dirty="0">
                <a:solidFill>
                  <a:srgbClr val="7E7E7E"/>
                </a:solidFill>
                <a:latin typeface="Arial"/>
                <a:cs typeface="Arial"/>
              </a:rPr>
              <a:t>spla</a:t>
            </a:r>
            <a:r>
              <a:rPr sz="1400" spc="-20" dirty="0">
                <a:solidFill>
                  <a:srgbClr val="7E7E7E"/>
                </a:solidFill>
                <a:latin typeface="Arial"/>
                <a:cs typeface="Arial"/>
              </a:rPr>
              <a:t>n</a:t>
            </a:r>
            <a:r>
              <a:rPr sz="1400" dirty="0">
                <a:solidFill>
                  <a:srgbClr val="7E7E7E"/>
                </a:solidFill>
                <a:latin typeface="Arial"/>
                <a:cs typeface="Arial"/>
              </a:rPr>
              <a:t>t</a:t>
            </a:r>
            <a:r>
              <a:rPr sz="1400" spc="-40" dirty="0">
                <a:solidFill>
                  <a:srgbClr val="7E7E7E"/>
                </a:solidFill>
                <a:latin typeface="Arial"/>
                <a:cs typeface="Arial"/>
              </a:rPr>
              <a:t> </a:t>
            </a:r>
            <a:r>
              <a:rPr sz="1400" spc="-10" dirty="0">
                <a:solidFill>
                  <a:srgbClr val="7E7E7E"/>
                </a:solidFill>
                <a:latin typeface="Arial"/>
                <a:cs typeface="Arial"/>
              </a:rPr>
              <a:t>R</a:t>
            </a:r>
            <a:r>
              <a:rPr sz="1400" dirty="0">
                <a:solidFill>
                  <a:srgbClr val="7E7E7E"/>
                </a:solidFill>
                <a:latin typeface="Arial"/>
                <a:cs typeface="Arial"/>
              </a:rPr>
              <a:t>egistry</a:t>
            </a:r>
            <a:r>
              <a:rPr sz="1400" spc="-40" dirty="0">
                <a:solidFill>
                  <a:srgbClr val="7E7E7E"/>
                </a:solidFill>
                <a:latin typeface="Arial"/>
                <a:cs typeface="Arial"/>
              </a:rPr>
              <a:t> </a:t>
            </a:r>
            <a:r>
              <a:rPr sz="1400" spc="-10" dirty="0">
                <a:solidFill>
                  <a:srgbClr val="7E7E7E"/>
                </a:solidFill>
                <a:latin typeface="Arial"/>
                <a:cs typeface="Arial"/>
              </a:rPr>
              <a:t>R</a:t>
            </a:r>
            <a:r>
              <a:rPr sz="1400" dirty="0">
                <a:solidFill>
                  <a:srgbClr val="7E7E7E"/>
                </a:solidFill>
                <a:latin typeface="Arial"/>
                <a:cs typeface="Arial"/>
              </a:rPr>
              <a:t>ep</a:t>
            </a:r>
            <a:r>
              <a:rPr sz="1400" spc="-10" dirty="0">
                <a:solidFill>
                  <a:srgbClr val="7E7E7E"/>
                </a:solidFill>
                <a:latin typeface="Arial"/>
                <a:cs typeface="Arial"/>
              </a:rPr>
              <a:t>o</a:t>
            </a:r>
            <a:r>
              <a:rPr sz="1400" dirty="0">
                <a:solidFill>
                  <a:srgbClr val="7E7E7E"/>
                </a:solidFill>
                <a:latin typeface="Arial"/>
                <a:cs typeface="Arial"/>
              </a:rPr>
              <a:t>rt</a:t>
            </a:r>
            <a:r>
              <a:rPr sz="1400" spc="-20" dirty="0">
                <a:solidFill>
                  <a:srgbClr val="7E7E7E"/>
                </a:solidFill>
                <a:latin typeface="Arial"/>
                <a:cs typeface="Arial"/>
              </a:rPr>
              <a:t> </a:t>
            </a:r>
            <a:r>
              <a:rPr sz="1400" dirty="0">
                <a:solidFill>
                  <a:srgbClr val="7E7E7E"/>
                </a:solidFill>
                <a:latin typeface="Arial"/>
                <a:cs typeface="Arial"/>
              </a:rPr>
              <a:t>© 20</a:t>
            </a:r>
            <a:r>
              <a:rPr lang="en-US" sz="1400" spc="-10" dirty="0">
                <a:solidFill>
                  <a:srgbClr val="7E7E7E"/>
                </a:solidFill>
                <a:latin typeface="Arial"/>
                <a:cs typeface="Arial"/>
              </a:rPr>
              <a:t>25</a:t>
            </a:r>
            <a:endParaRPr sz="1400" dirty="0">
              <a:latin typeface="Arial"/>
              <a:cs typeface="Arial"/>
            </a:endParaRPr>
          </a:p>
        </p:txBody>
      </p:sp>
      <p:sp>
        <p:nvSpPr>
          <p:cNvPr id="4" name="object 4"/>
          <p:cNvSpPr txBox="1"/>
          <p:nvPr/>
        </p:nvSpPr>
        <p:spPr>
          <a:xfrm>
            <a:off x="685801" y="4609930"/>
            <a:ext cx="7772400" cy="861774"/>
          </a:xfrm>
          <a:prstGeom prst="rect">
            <a:avLst/>
          </a:prstGeom>
        </p:spPr>
        <p:txBody>
          <a:bodyPr vert="horz" wrap="square" lIns="0" tIns="0" rIns="0" bIns="0" rtlCol="0">
            <a:spAutoFit/>
          </a:bodyPr>
          <a:lstStyle/>
          <a:p>
            <a:pPr marL="12700" algn="ctr">
              <a:lnSpc>
                <a:spcPct val="100000"/>
              </a:lnSpc>
            </a:pPr>
            <a:r>
              <a:rPr lang="en-US" sz="2800" b="1" spc="-5" dirty="0">
                <a:solidFill>
                  <a:srgbClr val="333333"/>
                </a:solidFill>
                <a:latin typeface="Arial"/>
                <a:cs typeface="Arial"/>
              </a:rPr>
              <a:t>Rob Venick</a:t>
            </a:r>
          </a:p>
          <a:p>
            <a:pPr marL="12700" algn="ctr">
              <a:lnSpc>
                <a:spcPct val="100000"/>
              </a:lnSpc>
            </a:pPr>
            <a:r>
              <a:rPr lang="en-US" sz="2800" b="1" spc="-5" dirty="0">
                <a:solidFill>
                  <a:srgbClr val="333333"/>
                </a:solidFill>
                <a:latin typeface="Arial"/>
                <a:cs typeface="Arial"/>
              </a:rPr>
              <a:t>On Behalf of the IRTA Scientific Committee</a:t>
            </a:r>
            <a:endParaRPr sz="2800" dirty="0">
              <a:latin typeface="Arial"/>
              <a:cs typeface="Arial"/>
            </a:endParaRPr>
          </a:p>
        </p:txBody>
      </p:sp>
      <p:sp>
        <p:nvSpPr>
          <p:cNvPr id="5" name="object 5"/>
          <p:cNvSpPr txBox="1"/>
          <p:nvPr/>
        </p:nvSpPr>
        <p:spPr>
          <a:xfrm>
            <a:off x="2312353" y="335644"/>
            <a:ext cx="5943600" cy="592598"/>
          </a:xfrm>
          <a:prstGeom prst="rect">
            <a:avLst/>
          </a:prstGeom>
        </p:spPr>
        <p:txBody>
          <a:bodyPr vert="horz" wrap="square" lIns="0" tIns="0" rIns="0" bIns="0" rtlCol="0">
            <a:spAutoFit/>
          </a:bodyPr>
          <a:lstStyle/>
          <a:p>
            <a:pPr marL="231775">
              <a:lnSpc>
                <a:spcPts val="1910"/>
              </a:lnSpc>
            </a:pPr>
            <a:r>
              <a:rPr lang="en-US" sz="1600" spc="-10" dirty="0">
                <a:solidFill>
                  <a:srgbClr val="072C61"/>
                </a:solidFill>
                <a:latin typeface="Arial"/>
                <a:cs typeface="Arial"/>
              </a:rPr>
              <a:t>International </a:t>
            </a:r>
            <a:r>
              <a:rPr sz="1600" spc="-10" dirty="0">
                <a:solidFill>
                  <a:srgbClr val="072C61"/>
                </a:solidFill>
                <a:latin typeface="Arial"/>
                <a:cs typeface="Arial"/>
              </a:rPr>
              <a:t>Intest</a:t>
            </a:r>
            <a:r>
              <a:rPr sz="1600" dirty="0">
                <a:solidFill>
                  <a:srgbClr val="072C61"/>
                </a:solidFill>
                <a:latin typeface="Arial"/>
                <a:cs typeface="Arial"/>
              </a:rPr>
              <a:t>i</a:t>
            </a:r>
            <a:r>
              <a:rPr sz="1600" spc="-10" dirty="0">
                <a:solidFill>
                  <a:srgbClr val="072C61"/>
                </a:solidFill>
                <a:latin typeface="Arial"/>
                <a:cs typeface="Arial"/>
              </a:rPr>
              <a:t>nal</a:t>
            </a:r>
            <a:r>
              <a:rPr sz="1600" spc="-5" dirty="0">
                <a:solidFill>
                  <a:srgbClr val="072C61"/>
                </a:solidFill>
                <a:latin typeface="Arial"/>
                <a:cs typeface="Arial"/>
              </a:rPr>
              <a:t> </a:t>
            </a:r>
            <a:r>
              <a:rPr sz="1600" spc="-10" dirty="0">
                <a:solidFill>
                  <a:srgbClr val="072C61"/>
                </a:solidFill>
                <a:latin typeface="Arial"/>
                <a:cs typeface="Arial"/>
              </a:rPr>
              <a:t>Rehabi</a:t>
            </a:r>
            <a:r>
              <a:rPr sz="1600" dirty="0">
                <a:solidFill>
                  <a:srgbClr val="072C61"/>
                </a:solidFill>
                <a:latin typeface="Arial"/>
                <a:cs typeface="Arial"/>
              </a:rPr>
              <a:t>l</a:t>
            </a:r>
            <a:r>
              <a:rPr sz="1600" spc="-10" dirty="0">
                <a:solidFill>
                  <a:srgbClr val="072C61"/>
                </a:solidFill>
                <a:latin typeface="Arial"/>
                <a:cs typeface="Arial"/>
              </a:rPr>
              <a:t>itation</a:t>
            </a:r>
            <a:r>
              <a:rPr sz="1600" spc="-25" dirty="0">
                <a:solidFill>
                  <a:srgbClr val="072C61"/>
                </a:solidFill>
                <a:latin typeface="Arial"/>
                <a:cs typeface="Arial"/>
              </a:rPr>
              <a:t> </a:t>
            </a:r>
            <a:r>
              <a:rPr sz="1600" spc="-10" dirty="0">
                <a:solidFill>
                  <a:srgbClr val="072C61"/>
                </a:solidFill>
                <a:latin typeface="Arial"/>
                <a:cs typeface="Arial"/>
              </a:rPr>
              <a:t>and</a:t>
            </a:r>
            <a:r>
              <a:rPr sz="1600" spc="-30" dirty="0">
                <a:solidFill>
                  <a:srgbClr val="072C61"/>
                </a:solidFill>
                <a:latin typeface="Arial"/>
                <a:cs typeface="Arial"/>
              </a:rPr>
              <a:t> </a:t>
            </a:r>
            <a:r>
              <a:rPr sz="1600" spc="-75" dirty="0">
                <a:solidFill>
                  <a:srgbClr val="072C61"/>
                </a:solidFill>
                <a:latin typeface="Arial"/>
                <a:cs typeface="Arial"/>
              </a:rPr>
              <a:t>T</a:t>
            </a:r>
            <a:r>
              <a:rPr sz="1600" spc="-10" dirty="0">
                <a:solidFill>
                  <a:srgbClr val="072C61"/>
                </a:solidFill>
                <a:latin typeface="Arial"/>
                <a:cs typeface="Arial"/>
              </a:rPr>
              <a:t>r</a:t>
            </a:r>
            <a:r>
              <a:rPr sz="1600" spc="-15" dirty="0">
                <a:solidFill>
                  <a:srgbClr val="072C61"/>
                </a:solidFill>
                <a:latin typeface="Arial"/>
                <a:cs typeface="Arial"/>
              </a:rPr>
              <a:t>a</a:t>
            </a:r>
            <a:r>
              <a:rPr sz="1600" spc="-10" dirty="0">
                <a:solidFill>
                  <a:srgbClr val="072C61"/>
                </a:solidFill>
                <a:latin typeface="Arial"/>
                <a:cs typeface="Arial"/>
              </a:rPr>
              <a:t>nsp</a:t>
            </a:r>
            <a:r>
              <a:rPr sz="1600" dirty="0">
                <a:solidFill>
                  <a:srgbClr val="072C61"/>
                </a:solidFill>
                <a:latin typeface="Arial"/>
                <a:cs typeface="Arial"/>
              </a:rPr>
              <a:t>l</a:t>
            </a:r>
            <a:r>
              <a:rPr sz="1600" spc="-10" dirty="0">
                <a:solidFill>
                  <a:srgbClr val="072C61"/>
                </a:solidFill>
                <a:latin typeface="Arial"/>
                <a:cs typeface="Arial"/>
              </a:rPr>
              <a:t>ant</a:t>
            </a:r>
            <a:r>
              <a:rPr sz="1600" spc="-80" dirty="0">
                <a:solidFill>
                  <a:srgbClr val="072C61"/>
                </a:solidFill>
                <a:latin typeface="Arial"/>
                <a:cs typeface="Arial"/>
              </a:rPr>
              <a:t> </a:t>
            </a:r>
            <a:r>
              <a:rPr sz="1600" spc="-10" dirty="0">
                <a:solidFill>
                  <a:srgbClr val="072C61"/>
                </a:solidFill>
                <a:latin typeface="Arial"/>
                <a:cs typeface="Arial"/>
              </a:rPr>
              <a:t>Assoc</a:t>
            </a:r>
            <a:r>
              <a:rPr sz="1600" dirty="0">
                <a:solidFill>
                  <a:srgbClr val="072C61"/>
                </a:solidFill>
                <a:latin typeface="Arial"/>
                <a:cs typeface="Arial"/>
              </a:rPr>
              <a:t>i</a:t>
            </a:r>
            <a:r>
              <a:rPr sz="1600" spc="-10" dirty="0">
                <a:solidFill>
                  <a:srgbClr val="072C61"/>
                </a:solidFill>
                <a:latin typeface="Arial"/>
                <a:cs typeface="Arial"/>
              </a:rPr>
              <a:t>ation</a:t>
            </a:r>
            <a:endParaRPr sz="1600" dirty="0">
              <a:latin typeface="Arial"/>
              <a:cs typeface="Arial"/>
            </a:endParaRPr>
          </a:p>
          <a:p>
            <a:pPr marL="12700">
              <a:lnSpc>
                <a:spcPts val="2870"/>
              </a:lnSpc>
            </a:pPr>
            <a:r>
              <a:rPr sz="1800" i="1" dirty="0">
                <a:solidFill>
                  <a:srgbClr val="2D94B7"/>
                </a:solidFill>
                <a:latin typeface="Arial"/>
                <a:cs typeface="Arial"/>
              </a:rPr>
              <a:t>A</a:t>
            </a:r>
            <a:r>
              <a:rPr sz="1800" i="1" spc="-75" dirty="0">
                <a:solidFill>
                  <a:srgbClr val="2D94B7"/>
                </a:solidFill>
                <a:latin typeface="Arial"/>
                <a:cs typeface="Arial"/>
              </a:rPr>
              <a:t> </a:t>
            </a:r>
            <a:r>
              <a:rPr sz="1800" i="1" dirty="0">
                <a:solidFill>
                  <a:srgbClr val="2D94B7"/>
                </a:solidFill>
                <a:latin typeface="Arial"/>
                <a:cs typeface="Arial"/>
              </a:rPr>
              <a:t>secti</a:t>
            </a:r>
            <a:r>
              <a:rPr sz="1800" i="1" spc="-10" dirty="0">
                <a:solidFill>
                  <a:srgbClr val="2D94B7"/>
                </a:solidFill>
                <a:latin typeface="Arial"/>
                <a:cs typeface="Arial"/>
              </a:rPr>
              <a:t>o</a:t>
            </a:r>
            <a:r>
              <a:rPr sz="1800" i="1" dirty="0">
                <a:solidFill>
                  <a:srgbClr val="2D94B7"/>
                </a:solidFill>
                <a:latin typeface="Arial"/>
                <a:cs typeface="Arial"/>
              </a:rPr>
              <a:t>n</a:t>
            </a:r>
            <a:r>
              <a:rPr sz="1800" i="1" spc="5" dirty="0">
                <a:solidFill>
                  <a:srgbClr val="2D94B7"/>
                </a:solidFill>
                <a:latin typeface="Arial"/>
                <a:cs typeface="Arial"/>
              </a:rPr>
              <a:t> </a:t>
            </a:r>
            <a:r>
              <a:rPr sz="1800" i="1" dirty="0">
                <a:solidFill>
                  <a:srgbClr val="2D94B7"/>
                </a:solidFill>
                <a:latin typeface="Arial"/>
                <a:cs typeface="Arial"/>
              </a:rPr>
              <a:t>of</a:t>
            </a:r>
            <a:r>
              <a:rPr sz="1800" i="1" spc="-10" dirty="0">
                <a:solidFill>
                  <a:srgbClr val="2D94B7"/>
                </a:solidFill>
                <a:latin typeface="Arial"/>
                <a:cs typeface="Arial"/>
              </a:rPr>
              <a:t> </a:t>
            </a:r>
            <a:r>
              <a:rPr sz="1800" i="1" dirty="0">
                <a:solidFill>
                  <a:srgbClr val="2D94B7"/>
                </a:solidFill>
                <a:latin typeface="Arial"/>
                <a:cs typeface="Arial"/>
              </a:rPr>
              <a:t>the</a:t>
            </a:r>
            <a:r>
              <a:rPr sz="1800" i="1" spc="-5" dirty="0">
                <a:solidFill>
                  <a:srgbClr val="2D94B7"/>
                </a:solidFill>
                <a:latin typeface="Arial"/>
                <a:cs typeface="Arial"/>
              </a:rPr>
              <a:t> </a:t>
            </a:r>
            <a:r>
              <a:rPr sz="2400" spc="-90" dirty="0">
                <a:solidFill>
                  <a:srgbClr val="2D94B7"/>
                </a:solidFill>
                <a:latin typeface="Arial"/>
                <a:cs typeface="Arial"/>
              </a:rPr>
              <a:t>T</a:t>
            </a:r>
            <a:r>
              <a:rPr sz="2400" dirty="0">
                <a:solidFill>
                  <a:srgbClr val="2D94B7"/>
                </a:solidFill>
                <a:latin typeface="Arial"/>
                <a:cs typeface="Arial"/>
              </a:rPr>
              <a:t>ransp</a:t>
            </a:r>
            <a:r>
              <a:rPr sz="2400" spc="-10" dirty="0">
                <a:solidFill>
                  <a:srgbClr val="2D94B7"/>
                </a:solidFill>
                <a:latin typeface="Arial"/>
                <a:cs typeface="Arial"/>
              </a:rPr>
              <a:t>l</a:t>
            </a:r>
            <a:r>
              <a:rPr sz="2400" dirty="0">
                <a:solidFill>
                  <a:srgbClr val="2D94B7"/>
                </a:solidFill>
                <a:latin typeface="Arial"/>
                <a:cs typeface="Arial"/>
              </a:rPr>
              <a:t>antation</a:t>
            </a:r>
            <a:r>
              <a:rPr sz="2400" spc="15" dirty="0">
                <a:solidFill>
                  <a:srgbClr val="2D94B7"/>
                </a:solidFill>
                <a:latin typeface="Arial"/>
                <a:cs typeface="Arial"/>
              </a:rPr>
              <a:t> </a:t>
            </a:r>
            <a:r>
              <a:rPr sz="2400" dirty="0">
                <a:solidFill>
                  <a:srgbClr val="2D94B7"/>
                </a:solidFill>
                <a:latin typeface="Arial"/>
                <a:cs typeface="Arial"/>
              </a:rPr>
              <a:t>S</a:t>
            </a:r>
            <a:r>
              <a:rPr sz="2400" spc="-10" dirty="0">
                <a:solidFill>
                  <a:srgbClr val="2D94B7"/>
                </a:solidFill>
                <a:latin typeface="Arial"/>
                <a:cs typeface="Arial"/>
              </a:rPr>
              <a:t>o</a:t>
            </a:r>
            <a:r>
              <a:rPr sz="2400" dirty="0">
                <a:solidFill>
                  <a:srgbClr val="2D94B7"/>
                </a:solidFill>
                <a:latin typeface="Arial"/>
                <a:cs typeface="Arial"/>
              </a:rPr>
              <a:t>ci</a:t>
            </a:r>
            <a:r>
              <a:rPr sz="2400" spc="-10" dirty="0">
                <a:solidFill>
                  <a:srgbClr val="2D94B7"/>
                </a:solidFill>
                <a:latin typeface="Arial"/>
                <a:cs typeface="Arial"/>
              </a:rPr>
              <a:t>e</a:t>
            </a:r>
            <a:r>
              <a:rPr sz="2400" dirty="0">
                <a:solidFill>
                  <a:srgbClr val="2D94B7"/>
                </a:solidFill>
                <a:latin typeface="Arial"/>
                <a:cs typeface="Arial"/>
              </a:rPr>
              <a:t>ty</a:t>
            </a:r>
            <a:endParaRPr sz="2400" dirty="0">
              <a:latin typeface="Arial"/>
              <a:cs typeface="Arial"/>
            </a:endParaRPr>
          </a:p>
        </p:txBody>
      </p:sp>
      <p:sp>
        <p:nvSpPr>
          <p:cNvPr id="8" name="object 8"/>
          <p:cNvSpPr txBox="1"/>
          <p:nvPr/>
        </p:nvSpPr>
        <p:spPr>
          <a:xfrm>
            <a:off x="1278190" y="1625659"/>
            <a:ext cx="6732905" cy="2492990"/>
          </a:xfrm>
          <a:prstGeom prst="rect">
            <a:avLst/>
          </a:prstGeom>
        </p:spPr>
        <p:txBody>
          <a:bodyPr vert="horz" wrap="square" lIns="0" tIns="0" rIns="0" bIns="0" rtlCol="0">
            <a:spAutoFit/>
          </a:bodyPr>
          <a:lstStyle/>
          <a:p>
            <a:pPr algn="ctr">
              <a:lnSpc>
                <a:spcPct val="100000"/>
              </a:lnSpc>
              <a:tabLst>
                <a:tab pos="3962400" algn="l"/>
              </a:tabLst>
            </a:pPr>
            <a:r>
              <a:rPr sz="5400" dirty="0">
                <a:solidFill>
                  <a:srgbClr val="FFFFFF"/>
                </a:solidFill>
                <a:latin typeface="Arial"/>
                <a:cs typeface="Arial"/>
              </a:rPr>
              <a:t>Internation</a:t>
            </a:r>
            <a:r>
              <a:rPr sz="5400" spc="-20" dirty="0">
                <a:solidFill>
                  <a:srgbClr val="FFFFFF"/>
                </a:solidFill>
                <a:latin typeface="Arial"/>
                <a:cs typeface="Arial"/>
              </a:rPr>
              <a:t>a</a:t>
            </a:r>
            <a:r>
              <a:rPr sz="5400" dirty="0">
                <a:solidFill>
                  <a:srgbClr val="FFFFFF"/>
                </a:solidFill>
                <a:latin typeface="Arial"/>
                <a:cs typeface="Arial"/>
              </a:rPr>
              <a:t>l	Intestinal</a:t>
            </a:r>
            <a:endParaRPr sz="5400" dirty="0">
              <a:latin typeface="Arial"/>
              <a:cs typeface="Arial"/>
            </a:endParaRPr>
          </a:p>
          <a:p>
            <a:pPr algn="ctr">
              <a:lnSpc>
                <a:spcPct val="100000"/>
              </a:lnSpc>
            </a:pPr>
            <a:r>
              <a:rPr sz="5400" spc="-210" dirty="0">
                <a:solidFill>
                  <a:srgbClr val="FFFFFF"/>
                </a:solidFill>
                <a:latin typeface="Arial"/>
                <a:cs typeface="Arial"/>
              </a:rPr>
              <a:t>T</a:t>
            </a:r>
            <a:r>
              <a:rPr sz="5400" dirty="0">
                <a:solidFill>
                  <a:srgbClr val="FFFFFF"/>
                </a:solidFill>
                <a:latin typeface="Arial"/>
                <a:cs typeface="Arial"/>
              </a:rPr>
              <a:t>ranspla</a:t>
            </a:r>
            <a:r>
              <a:rPr sz="5400" spc="-20" dirty="0">
                <a:solidFill>
                  <a:srgbClr val="FFFFFF"/>
                </a:solidFill>
                <a:latin typeface="Arial"/>
                <a:cs typeface="Arial"/>
              </a:rPr>
              <a:t>n</a:t>
            </a:r>
            <a:r>
              <a:rPr sz="5400" dirty="0">
                <a:solidFill>
                  <a:srgbClr val="FFFFFF"/>
                </a:solidFill>
                <a:latin typeface="Arial"/>
                <a:cs typeface="Arial"/>
              </a:rPr>
              <a:t>t Registry</a:t>
            </a:r>
            <a:r>
              <a:rPr lang="en-US" sz="5400" dirty="0">
                <a:solidFill>
                  <a:srgbClr val="FFFFFF"/>
                </a:solidFill>
                <a:latin typeface="Arial"/>
                <a:cs typeface="Arial"/>
              </a:rPr>
              <a:t>: 2025 Update</a:t>
            </a:r>
            <a:endParaRPr sz="5400" dirty="0">
              <a:latin typeface="Arial"/>
              <a:cs typeface="Arial"/>
            </a:endParaRPr>
          </a:p>
        </p:txBody>
      </p:sp>
      <p:sp>
        <p:nvSpPr>
          <p:cNvPr id="9" name="object 9"/>
          <p:cNvSpPr/>
          <p:nvPr/>
        </p:nvSpPr>
        <p:spPr>
          <a:xfrm>
            <a:off x="71627" y="76200"/>
            <a:ext cx="746760" cy="9906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990600" y="76200"/>
            <a:ext cx="966215" cy="9906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8287511" y="71627"/>
            <a:ext cx="784860" cy="856615"/>
          </a:xfrm>
          <a:custGeom>
            <a:avLst/>
            <a:gdLst/>
            <a:ahLst/>
            <a:cxnLst/>
            <a:rect l="l" t="t" r="r" b="b"/>
            <a:pathLst>
              <a:path w="784859" h="856615">
                <a:moveTo>
                  <a:pt x="0" y="856488"/>
                </a:moveTo>
                <a:lnTo>
                  <a:pt x="784859" y="856488"/>
                </a:lnTo>
                <a:lnTo>
                  <a:pt x="784859" y="0"/>
                </a:lnTo>
                <a:lnTo>
                  <a:pt x="0" y="0"/>
                </a:lnTo>
                <a:lnTo>
                  <a:pt x="0" y="856488"/>
                </a:lnTo>
                <a:close/>
              </a:path>
            </a:pathLst>
          </a:custGeom>
          <a:solidFill>
            <a:srgbClr val="FFFFFF"/>
          </a:solidFill>
        </p:spPr>
        <p:txBody>
          <a:bodyPr wrap="square" lIns="0" tIns="0" rIns="0" bIns="0" rtlCol="0"/>
          <a:lstStyle/>
          <a:p>
            <a:endParaRPr/>
          </a:p>
        </p:txBody>
      </p:sp>
      <p:sp>
        <p:nvSpPr>
          <p:cNvPr id="12" name="object 12"/>
          <p:cNvSpPr/>
          <p:nvPr/>
        </p:nvSpPr>
        <p:spPr>
          <a:xfrm>
            <a:off x="8287511" y="71627"/>
            <a:ext cx="784860" cy="856615"/>
          </a:xfrm>
          <a:custGeom>
            <a:avLst/>
            <a:gdLst/>
            <a:ahLst/>
            <a:cxnLst/>
            <a:rect l="l" t="t" r="r" b="b"/>
            <a:pathLst>
              <a:path w="784859" h="856615">
                <a:moveTo>
                  <a:pt x="0" y="856488"/>
                </a:moveTo>
                <a:lnTo>
                  <a:pt x="784859" y="856488"/>
                </a:lnTo>
                <a:lnTo>
                  <a:pt x="784859" y="0"/>
                </a:lnTo>
                <a:lnTo>
                  <a:pt x="0" y="0"/>
                </a:lnTo>
                <a:lnTo>
                  <a:pt x="0" y="856488"/>
                </a:lnTo>
                <a:close/>
              </a:path>
            </a:pathLst>
          </a:custGeom>
          <a:ln w="9144">
            <a:solidFill>
              <a:srgbClr val="FFFFFF"/>
            </a:solidFill>
          </a:ln>
        </p:spPr>
        <p:txBody>
          <a:bodyPr wrap="square" lIns="0" tIns="0" rIns="0" bIns="0" rtlCol="0"/>
          <a:lstStyle/>
          <a:p>
            <a:endParaRPr/>
          </a:p>
        </p:txBody>
      </p:sp>
      <p:sp>
        <p:nvSpPr>
          <p:cNvPr id="13" name="object 13"/>
          <p:cNvSpPr/>
          <p:nvPr/>
        </p:nvSpPr>
        <p:spPr>
          <a:xfrm>
            <a:off x="-1" y="4474817"/>
            <a:ext cx="9144000" cy="144780"/>
          </a:xfrm>
          <a:custGeom>
            <a:avLst/>
            <a:gdLst/>
            <a:ahLst/>
            <a:cxnLst/>
            <a:rect l="l" t="t" r="r" b="b"/>
            <a:pathLst>
              <a:path w="9144000" h="144779">
                <a:moveTo>
                  <a:pt x="0" y="144780"/>
                </a:moveTo>
                <a:lnTo>
                  <a:pt x="9144000" y="144780"/>
                </a:lnTo>
                <a:lnTo>
                  <a:pt x="9144000" y="0"/>
                </a:lnTo>
                <a:lnTo>
                  <a:pt x="0" y="0"/>
                </a:lnTo>
                <a:lnTo>
                  <a:pt x="0" y="144780"/>
                </a:lnTo>
                <a:close/>
              </a:path>
            </a:pathLst>
          </a:custGeom>
          <a:solidFill>
            <a:srgbClr val="FFFFFF"/>
          </a:solidFill>
        </p:spPr>
        <p:txBody>
          <a:bodyPr wrap="square" lIns="0" tIns="0" rIns="0" bIns="0" rtlCol="0"/>
          <a:lstStyle/>
          <a:p>
            <a:endParaRPr/>
          </a:p>
        </p:txBody>
      </p:sp>
      <p:sp>
        <p:nvSpPr>
          <p:cNvPr id="14" name="object 14"/>
          <p:cNvSpPr/>
          <p:nvPr/>
        </p:nvSpPr>
        <p:spPr>
          <a:xfrm>
            <a:off x="0" y="1124711"/>
            <a:ext cx="9144000" cy="144780"/>
          </a:xfrm>
          <a:custGeom>
            <a:avLst/>
            <a:gdLst/>
            <a:ahLst/>
            <a:cxnLst/>
            <a:rect l="l" t="t" r="r" b="b"/>
            <a:pathLst>
              <a:path w="9144000" h="144780">
                <a:moveTo>
                  <a:pt x="0" y="144779"/>
                </a:moveTo>
                <a:lnTo>
                  <a:pt x="9144000" y="144779"/>
                </a:lnTo>
                <a:lnTo>
                  <a:pt x="9144000" y="0"/>
                </a:lnTo>
                <a:lnTo>
                  <a:pt x="0" y="0"/>
                </a:lnTo>
                <a:lnTo>
                  <a:pt x="0" y="144779"/>
                </a:lnTo>
                <a:close/>
              </a:path>
            </a:pathLst>
          </a:custGeom>
          <a:solidFill>
            <a:srgbClr val="FFFFFF"/>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3400" y="289125"/>
            <a:ext cx="7796910" cy="487313"/>
          </a:xfrm>
          <a:prstGeom prst="rect">
            <a:avLst/>
          </a:prstGeom>
        </p:spPr>
        <p:txBody>
          <a:bodyPr vert="horz" wrap="square" lIns="0" tIns="0" rIns="0" bIns="0" rtlCol="0">
            <a:spAutoFit/>
          </a:bodyPr>
          <a:lstStyle/>
          <a:p>
            <a:pPr marL="12700" algn="ctr">
              <a:lnSpc>
                <a:spcPts val="3810"/>
              </a:lnSpc>
            </a:pPr>
            <a:r>
              <a:rPr lang="en-US" sz="3200" b="1" dirty="0">
                <a:latin typeface="Arial"/>
                <a:cs typeface="Arial"/>
              </a:rPr>
              <a:t>Graft Type </a:t>
            </a:r>
            <a:endParaRPr sz="3200" dirty="0">
              <a:latin typeface="Arial"/>
              <a:cs typeface="Arial"/>
            </a:endParaRPr>
          </a:p>
        </p:txBody>
      </p:sp>
      <p:sp>
        <p:nvSpPr>
          <p:cNvPr id="11" name="object 11"/>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graphicFrame>
        <p:nvGraphicFramePr>
          <p:cNvPr id="5" name="Table 6">
            <a:extLst>
              <a:ext uri="{FF2B5EF4-FFF2-40B4-BE49-F238E27FC236}">
                <a16:creationId xmlns:a16="http://schemas.microsoft.com/office/drawing/2014/main" id="{4B394CC4-7FF9-4D13-BF78-D709E9BC3404}"/>
              </a:ext>
            </a:extLst>
          </p:cNvPr>
          <p:cNvGraphicFramePr>
            <a:graphicFrameLocks noGrp="1"/>
          </p:cNvGraphicFramePr>
          <p:nvPr>
            <p:extLst>
              <p:ext uri="{D42A27DB-BD31-4B8C-83A1-F6EECF244321}">
                <p14:modId xmlns:p14="http://schemas.microsoft.com/office/powerpoint/2010/main" val="3354183853"/>
              </p:ext>
            </p:extLst>
          </p:nvPr>
        </p:nvGraphicFramePr>
        <p:xfrm>
          <a:off x="299560" y="1632662"/>
          <a:ext cx="8537893" cy="277411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377270126"/>
                    </a:ext>
                  </a:extLst>
                </a:gridCol>
                <a:gridCol w="2057400">
                  <a:extLst>
                    <a:ext uri="{9D8B030D-6E8A-4147-A177-3AD203B41FA5}">
                      <a16:colId xmlns:a16="http://schemas.microsoft.com/office/drawing/2014/main" val="1753943703"/>
                    </a:ext>
                  </a:extLst>
                </a:gridCol>
                <a:gridCol w="2060893">
                  <a:extLst>
                    <a:ext uri="{9D8B030D-6E8A-4147-A177-3AD203B41FA5}">
                      <a16:colId xmlns:a16="http://schemas.microsoft.com/office/drawing/2014/main" val="201910293"/>
                    </a:ext>
                  </a:extLst>
                </a:gridCol>
                <a:gridCol w="1828800">
                  <a:extLst>
                    <a:ext uri="{9D8B030D-6E8A-4147-A177-3AD203B41FA5}">
                      <a16:colId xmlns:a16="http://schemas.microsoft.com/office/drawing/2014/main" val="1698699962"/>
                    </a:ext>
                  </a:extLst>
                </a:gridCol>
              </a:tblGrid>
              <a:tr h="860932">
                <a:tc>
                  <a:txBody>
                    <a:bodyPr/>
                    <a:lstStyle/>
                    <a:p>
                      <a:r>
                        <a:rPr lang="en-US" sz="2400" b="1" dirty="0"/>
                        <a:t>Type of Transplant</a:t>
                      </a:r>
                    </a:p>
                  </a:txBody>
                  <a:tcPr/>
                </a:tc>
                <a:tc>
                  <a:txBody>
                    <a:bodyPr/>
                    <a:lstStyle/>
                    <a:p>
                      <a:r>
                        <a:rPr lang="en-US" sz="2400" b="1" dirty="0"/>
                        <a:t>Pediatric </a:t>
                      </a:r>
                    </a:p>
                    <a:p>
                      <a:r>
                        <a:rPr lang="en-US" sz="2400" b="1" dirty="0"/>
                        <a:t>(n=2,692)</a:t>
                      </a:r>
                    </a:p>
                  </a:txBody>
                  <a:tcPr/>
                </a:tc>
                <a:tc>
                  <a:txBody>
                    <a:bodyPr/>
                    <a:lstStyle/>
                    <a:p>
                      <a:r>
                        <a:rPr lang="en-US" sz="2400" b="1" dirty="0"/>
                        <a:t>Adult </a:t>
                      </a:r>
                    </a:p>
                    <a:p>
                      <a:r>
                        <a:rPr lang="en-US" sz="2400" b="1" dirty="0"/>
                        <a:t>(n=2,815)</a:t>
                      </a:r>
                    </a:p>
                  </a:txBody>
                  <a:tcPr/>
                </a:tc>
                <a:tc>
                  <a:txBody>
                    <a:bodyPr/>
                    <a:lstStyle/>
                    <a:p>
                      <a:r>
                        <a:rPr lang="en-US" sz="2400" b="1" dirty="0"/>
                        <a:t>Overall</a:t>
                      </a:r>
                    </a:p>
                    <a:p>
                      <a:r>
                        <a:rPr lang="en-US" sz="2400" b="1" dirty="0"/>
                        <a:t>(n=5,507)</a:t>
                      </a:r>
                    </a:p>
                  </a:txBody>
                  <a:tcPr/>
                </a:tc>
                <a:extLst>
                  <a:ext uri="{0D108BD9-81ED-4DB2-BD59-A6C34878D82A}">
                    <a16:rowId xmlns:a16="http://schemas.microsoft.com/office/drawing/2014/main" val="2674233560"/>
                  </a:ext>
                </a:extLst>
              </a:tr>
              <a:tr h="478296">
                <a:tc>
                  <a:txBody>
                    <a:bodyPr/>
                    <a:lstStyle/>
                    <a:p>
                      <a:r>
                        <a:rPr lang="en-US" sz="2400" b="1" dirty="0"/>
                        <a:t>SBT</a:t>
                      </a:r>
                    </a:p>
                  </a:txBody>
                  <a:tcPr/>
                </a:tc>
                <a:tc>
                  <a:txBody>
                    <a:bodyPr/>
                    <a:lstStyle/>
                    <a:p>
                      <a:r>
                        <a:rPr lang="en-US" sz="2400" b="1" dirty="0"/>
                        <a:t>29%</a:t>
                      </a:r>
                    </a:p>
                  </a:txBody>
                  <a:tcPr/>
                </a:tc>
                <a:tc>
                  <a:txBody>
                    <a:bodyPr/>
                    <a:lstStyle/>
                    <a:p>
                      <a:r>
                        <a:rPr lang="en-US" sz="2400" b="1" dirty="0"/>
                        <a:t>49%</a:t>
                      </a:r>
                    </a:p>
                  </a:txBody>
                  <a:tcPr/>
                </a:tc>
                <a:tc>
                  <a:txBody>
                    <a:bodyPr/>
                    <a:lstStyle/>
                    <a:p>
                      <a:r>
                        <a:rPr lang="en-US" sz="2400" b="1" dirty="0"/>
                        <a:t>39%</a:t>
                      </a:r>
                    </a:p>
                  </a:txBody>
                  <a:tcPr/>
                </a:tc>
                <a:extLst>
                  <a:ext uri="{0D108BD9-81ED-4DB2-BD59-A6C34878D82A}">
                    <a16:rowId xmlns:a16="http://schemas.microsoft.com/office/drawing/2014/main" val="3034791981"/>
                  </a:ext>
                </a:extLst>
              </a:tr>
              <a:tr h="478296">
                <a:tc>
                  <a:txBody>
                    <a:bodyPr/>
                    <a:lstStyle/>
                    <a:p>
                      <a:r>
                        <a:rPr lang="en-US" sz="2400" b="1" dirty="0"/>
                        <a:t>Liver/SBT</a:t>
                      </a:r>
                    </a:p>
                  </a:txBody>
                  <a:tcPr/>
                </a:tc>
                <a:tc>
                  <a:txBody>
                    <a:bodyPr/>
                    <a:lstStyle/>
                    <a:p>
                      <a:r>
                        <a:rPr lang="en-US" sz="2400" b="1" dirty="0"/>
                        <a:t>38%</a:t>
                      </a:r>
                    </a:p>
                  </a:txBody>
                  <a:tcPr/>
                </a:tc>
                <a:tc>
                  <a:txBody>
                    <a:bodyPr/>
                    <a:lstStyle/>
                    <a:p>
                      <a:r>
                        <a:rPr lang="en-US" sz="2400" b="1" dirty="0"/>
                        <a:t>11%</a:t>
                      </a:r>
                    </a:p>
                  </a:txBody>
                  <a:tcPr/>
                </a:tc>
                <a:tc>
                  <a:txBody>
                    <a:bodyPr/>
                    <a:lstStyle/>
                    <a:p>
                      <a:r>
                        <a:rPr lang="en-US" sz="2400" b="1" dirty="0"/>
                        <a:t>24%</a:t>
                      </a:r>
                    </a:p>
                  </a:txBody>
                  <a:tcPr/>
                </a:tc>
                <a:extLst>
                  <a:ext uri="{0D108BD9-81ED-4DB2-BD59-A6C34878D82A}">
                    <a16:rowId xmlns:a16="http://schemas.microsoft.com/office/drawing/2014/main" val="1803825871"/>
                  </a:ext>
                </a:extLst>
              </a:tr>
              <a:tr h="478296">
                <a:tc>
                  <a:txBody>
                    <a:bodyPr/>
                    <a:lstStyle/>
                    <a:p>
                      <a:r>
                        <a:rPr lang="en-US" sz="2400" b="1" dirty="0"/>
                        <a:t>Modified MVT</a:t>
                      </a:r>
                    </a:p>
                  </a:txBody>
                  <a:tcPr/>
                </a:tc>
                <a:tc>
                  <a:txBody>
                    <a:bodyPr/>
                    <a:lstStyle/>
                    <a:p>
                      <a:r>
                        <a:rPr lang="en-US" sz="2400" b="1" dirty="0"/>
                        <a:t>2%</a:t>
                      </a:r>
                    </a:p>
                  </a:txBody>
                  <a:tcPr/>
                </a:tc>
                <a:tc>
                  <a:txBody>
                    <a:bodyPr/>
                    <a:lstStyle/>
                    <a:p>
                      <a:r>
                        <a:rPr lang="en-US" sz="2400" b="1" dirty="0"/>
                        <a:t>8%</a:t>
                      </a:r>
                    </a:p>
                  </a:txBody>
                  <a:tcPr/>
                </a:tc>
                <a:tc>
                  <a:txBody>
                    <a:bodyPr/>
                    <a:lstStyle/>
                    <a:p>
                      <a:r>
                        <a:rPr lang="en-US" sz="2400" b="1" dirty="0"/>
                        <a:t>5%</a:t>
                      </a:r>
                    </a:p>
                  </a:txBody>
                  <a:tcPr/>
                </a:tc>
                <a:extLst>
                  <a:ext uri="{0D108BD9-81ED-4DB2-BD59-A6C34878D82A}">
                    <a16:rowId xmlns:a16="http://schemas.microsoft.com/office/drawing/2014/main" val="361814106"/>
                  </a:ext>
                </a:extLst>
              </a:tr>
              <a:tr h="478296">
                <a:tc>
                  <a:txBody>
                    <a:bodyPr/>
                    <a:lstStyle/>
                    <a:p>
                      <a:r>
                        <a:rPr lang="en-US" sz="2400" b="1" dirty="0"/>
                        <a:t>MVT</a:t>
                      </a:r>
                    </a:p>
                  </a:txBody>
                  <a:tcPr/>
                </a:tc>
                <a:tc>
                  <a:txBody>
                    <a:bodyPr/>
                    <a:lstStyle/>
                    <a:p>
                      <a:r>
                        <a:rPr lang="en-US" sz="2400" b="1" dirty="0"/>
                        <a:t>19%</a:t>
                      </a:r>
                    </a:p>
                  </a:txBody>
                  <a:tcPr/>
                </a:tc>
                <a:tc>
                  <a:txBody>
                    <a:bodyPr/>
                    <a:lstStyle/>
                    <a:p>
                      <a:r>
                        <a:rPr lang="en-US" sz="2400" b="1" dirty="0"/>
                        <a:t>21%</a:t>
                      </a:r>
                    </a:p>
                  </a:txBody>
                  <a:tcPr/>
                </a:tc>
                <a:tc>
                  <a:txBody>
                    <a:bodyPr/>
                    <a:lstStyle/>
                    <a:p>
                      <a:r>
                        <a:rPr lang="en-US" sz="2400" b="1" dirty="0"/>
                        <a:t>20%</a:t>
                      </a:r>
                    </a:p>
                  </a:txBody>
                  <a:tcPr/>
                </a:tc>
                <a:extLst>
                  <a:ext uri="{0D108BD9-81ED-4DB2-BD59-A6C34878D82A}">
                    <a16:rowId xmlns:a16="http://schemas.microsoft.com/office/drawing/2014/main" val="1238723933"/>
                  </a:ext>
                </a:extLst>
              </a:tr>
            </a:tbl>
          </a:graphicData>
        </a:graphic>
      </p:graphicFrame>
      <p:sp>
        <p:nvSpPr>
          <p:cNvPr id="10" name="TextBox 9">
            <a:extLst>
              <a:ext uri="{FF2B5EF4-FFF2-40B4-BE49-F238E27FC236}">
                <a16:creationId xmlns:a16="http://schemas.microsoft.com/office/drawing/2014/main" id="{AEADDE42-1325-4EDD-9910-EE0BD423EEFD}"/>
              </a:ext>
            </a:extLst>
          </p:cNvPr>
          <p:cNvSpPr txBox="1"/>
          <p:nvPr/>
        </p:nvSpPr>
        <p:spPr>
          <a:xfrm>
            <a:off x="512956" y="4996934"/>
            <a:ext cx="8915400" cy="369332"/>
          </a:xfrm>
          <a:prstGeom prst="rect">
            <a:avLst/>
          </a:prstGeom>
          <a:noFill/>
        </p:spPr>
        <p:txBody>
          <a:bodyPr wrap="square">
            <a:spAutoFit/>
          </a:bodyPr>
          <a:lstStyle/>
          <a:p>
            <a:r>
              <a:rPr lang="en-US" b="1" dirty="0"/>
              <a:t> The type of transplants have remained proportionally relatively constant over time</a:t>
            </a:r>
          </a:p>
        </p:txBody>
      </p:sp>
      <p:sp>
        <p:nvSpPr>
          <p:cNvPr id="7" name="Oval 6">
            <a:extLst>
              <a:ext uri="{FF2B5EF4-FFF2-40B4-BE49-F238E27FC236}">
                <a16:creationId xmlns:a16="http://schemas.microsoft.com/office/drawing/2014/main" id="{C7102997-542F-42F7-92C8-5C45C4B8A8B2}"/>
              </a:ext>
            </a:extLst>
          </p:cNvPr>
          <p:cNvSpPr/>
          <p:nvPr/>
        </p:nvSpPr>
        <p:spPr>
          <a:xfrm>
            <a:off x="2895600" y="3949577"/>
            <a:ext cx="685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63DEEEA-89E9-479E-85C6-2EFF89973F75}"/>
              </a:ext>
            </a:extLst>
          </p:cNvPr>
          <p:cNvSpPr/>
          <p:nvPr/>
        </p:nvSpPr>
        <p:spPr>
          <a:xfrm>
            <a:off x="2895600" y="2948002"/>
            <a:ext cx="685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66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3400" y="289125"/>
            <a:ext cx="7796910" cy="487313"/>
          </a:xfrm>
          <a:prstGeom prst="rect">
            <a:avLst/>
          </a:prstGeom>
        </p:spPr>
        <p:txBody>
          <a:bodyPr vert="horz" wrap="square" lIns="0" tIns="0" rIns="0" bIns="0" rtlCol="0">
            <a:spAutoFit/>
          </a:bodyPr>
          <a:lstStyle/>
          <a:p>
            <a:pPr marL="12700" algn="ctr">
              <a:lnSpc>
                <a:spcPts val="3810"/>
              </a:lnSpc>
            </a:pPr>
            <a:r>
              <a:rPr lang="en-US" sz="3200" b="1" dirty="0">
                <a:latin typeface="Arial"/>
                <a:cs typeface="Arial"/>
              </a:rPr>
              <a:t>Graft Type </a:t>
            </a:r>
            <a:endParaRPr sz="3200" dirty="0">
              <a:latin typeface="Arial"/>
              <a:cs typeface="Arial"/>
            </a:endParaRPr>
          </a:p>
        </p:txBody>
      </p:sp>
      <p:sp>
        <p:nvSpPr>
          <p:cNvPr id="11" name="object 11"/>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graphicFrame>
        <p:nvGraphicFramePr>
          <p:cNvPr id="5" name="Table 6">
            <a:extLst>
              <a:ext uri="{FF2B5EF4-FFF2-40B4-BE49-F238E27FC236}">
                <a16:creationId xmlns:a16="http://schemas.microsoft.com/office/drawing/2014/main" id="{4B394CC4-7FF9-4D13-BF78-D709E9BC3404}"/>
              </a:ext>
            </a:extLst>
          </p:cNvPr>
          <p:cNvGraphicFramePr>
            <a:graphicFrameLocks noGrp="1"/>
          </p:cNvGraphicFramePr>
          <p:nvPr>
            <p:extLst>
              <p:ext uri="{D42A27DB-BD31-4B8C-83A1-F6EECF244321}">
                <p14:modId xmlns:p14="http://schemas.microsoft.com/office/powerpoint/2010/main" val="1650458285"/>
              </p:ext>
            </p:extLst>
          </p:nvPr>
        </p:nvGraphicFramePr>
        <p:xfrm>
          <a:off x="299560" y="1632662"/>
          <a:ext cx="8537893" cy="277411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377270126"/>
                    </a:ext>
                  </a:extLst>
                </a:gridCol>
                <a:gridCol w="2057400">
                  <a:extLst>
                    <a:ext uri="{9D8B030D-6E8A-4147-A177-3AD203B41FA5}">
                      <a16:colId xmlns:a16="http://schemas.microsoft.com/office/drawing/2014/main" val="1753943703"/>
                    </a:ext>
                  </a:extLst>
                </a:gridCol>
                <a:gridCol w="2060893">
                  <a:extLst>
                    <a:ext uri="{9D8B030D-6E8A-4147-A177-3AD203B41FA5}">
                      <a16:colId xmlns:a16="http://schemas.microsoft.com/office/drawing/2014/main" val="201910293"/>
                    </a:ext>
                  </a:extLst>
                </a:gridCol>
                <a:gridCol w="1828800">
                  <a:extLst>
                    <a:ext uri="{9D8B030D-6E8A-4147-A177-3AD203B41FA5}">
                      <a16:colId xmlns:a16="http://schemas.microsoft.com/office/drawing/2014/main" val="1698699962"/>
                    </a:ext>
                  </a:extLst>
                </a:gridCol>
              </a:tblGrid>
              <a:tr h="860932">
                <a:tc>
                  <a:txBody>
                    <a:bodyPr/>
                    <a:lstStyle/>
                    <a:p>
                      <a:r>
                        <a:rPr lang="en-US" sz="2400" b="1" dirty="0"/>
                        <a:t>Type of Transplant</a:t>
                      </a:r>
                    </a:p>
                  </a:txBody>
                  <a:tcPr/>
                </a:tc>
                <a:tc>
                  <a:txBody>
                    <a:bodyPr/>
                    <a:lstStyle/>
                    <a:p>
                      <a:r>
                        <a:rPr lang="en-US" sz="2400" b="1" dirty="0"/>
                        <a:t>Pediatric </a:t>
                      </a:r>
                    </a:p>
                    <a:p>
                      <a:r>
                        <a:rPr lang="en-US" sz="2400" b="1" dirty="0"/>
                        <a:t>(n=2,652)</a:t>
                      </a:r>
                    </a:p>
                  </a:txBody>
                  <a:tcPr/>
                </a:tc>
                <a:tc>
                  <a:txBody>
                    <a:bodyPr/>
                    <a:lstStyle/>
                    <a:p>
                      <a:r>
                        <a:rPr lang="en-US" sz="2400" b="1" dirty="0"/>
                        <a:t>Adult </a:t>
                      </a:r>
                    </a:p>
                    <a:p>
                      <a:r>
                        <a:rPr lang="en-US" sz="2400" b="1" dirty="0"/>
                        <a:t>(n=2,789)</a:t>
                      </a:r>
                    </a:p>
                  </a:txBody>
                  <a:tcPr/>
                </a:tc>
                <a:tc>
                  <a:txBody>
                    <a:bodyPr/>
                    <a:lstStyle/>
                    <a:p>
                      <a:r>
                        <a:rPr lang="en-US" sz="2400" b="1" dirty="0"/>
                        <a:t>Overall</a:t>
                      </a:r>
                    </a:p>
                    <a:p>
                      <a:r>
                        <a:rPr lang="en-US" sz="2400" b="1" dirty="0"/>
                        <a:t>(n=5,441)</a:t>
                      </a:r>
                    </a:p>
                  </a:txBody>
                  <a:tcPr/>
                </a:tc>
                <a:extLst>
                  <a:ext uri="{0D108BD9-81ED-4DB2-BD59-A6C34878D82A}">
                    <a16:rowId xmlns:a16="http://schemas.microsoft.com/office/drawing/2014/main" val="2674233560"/>
                  </a:ext>
                </a:extLst>
              </a:tr>
              <a:tr h="478296">
                <a:tc>
                  <a:txBody>
                    <a:bodyPr/>
                    <a:lstStyle/>
                    <a:p>
                      <a:r>
                        <a:rPr lang="en-US" sz="2400" b="1" dirty="0"/>
                        <a:t>SBT</a:t>
                      </a:r>
                    </a:p>
                  </a:txBody>
                  <a:tcPr/>
                </a:tc>
                <a:tc>
                  <a:txBody>
                    <a:bodyPr/>
                    <a:lstStyle/>
                    <a:p>
                      <a:r>
                        <a:rPr lang="en-US" sz="2400" b="1" dirty="0"/>
                        <a:t>29%</a:t>
                      </a:r>
                    </a:p>
                  </a:txBody>
                  <a:tcPr/>
                </a:tc>
                <a:tc>
                  <a:txBody>
                    <a:bodyPr/>
                    <a:lstStyle/>
                    <a:p>
                      <a:r>
                        <a:rPr lang="en-US" sz="2400" b="1" dirty="0"/>
                        <a:t>49%</a:t>
                      </a:r>
                    </a:p>
                  </a:txBody>
                  <a:tcPr/>
                </a:tc>
                <a:tc>
                  <a:txBody>
                    <a:bodyPr/>
                    <a:lstStyle/>
                    <a:p>
                      <a:r>
                        <a:rPr lang="en-US" sz="2400" b="1" dirty="0"/>
                        <a:t>39%</a:t>
                      </a:r>
                    </a:p>
                  </a:txBody>
                  <a:tcPr/>
                </a:tc>
                <a:extLst>
                  <a:ext uri="{0D108BD9-81ED-4DB2-BD59-A6C34878D82A}">
                    <a16:rowId xmlns:a16="http://schemas.microsoft.com/office/drawing/2014/main" val="3034791981"/>
                  </a:ext>
                </a:extLst>
              </a:tr>
              <a:tr h="478296">
                <a:tc>
                  <a:txBody>
                    <a:bodyPr/>
                    <a:lstStyle/>
                    <a:p>
                      <a:r>
                        <a:rPr lang="en-US" sz="2400" b="1" dirty="0"/>
                        <a:t>Liver/SBT</a:t>
                      </a:r>
                    </a:p>
                  </a:txBody>
                  <a:tcPr/>
                </a:tc>
                <a:tc>
                  <a:txBody>
                    <a:bodyPr/>
                    <a:lstStyle/>
                    <a:p>
                      <a:r>
                        <a:rPr lang="en-US" sz="2400" b="1" dirty="0"/>
                        <a:t>38%</a:t>
                      </a:r>
                    </a:p>
                  </a:txBody>
                  <a:tcPr/>
                </a:tc>
                <a:tc>
                  <a:txBody>
                    <a:bodyPr/>
                    <a:lstStyle/>
                    <a:p>
                      <a:r>
                        <a:rPr lang="en-US" sz="2400" b="1" dirty="0"/>
                        <a:t>11%</a:t>
                      </a:r>
                    </a:p>
                  </a:txBody>
                  <a:tcPr/>
                </a:tc>
                <a:tc>
                  <a:txBody>
                    <a:bodyPr/>
                    <a:lstStyle/>
                    <a:p>
                      <a:r>
                        <a:rPr lang="en-US" sz="2400" b="1" dirty="0"/>
                        <a:t>24%</a:t>
                      </a:r>
                    </a:p>
                  </a:txBody>
                  <a:tcPr/>
                </a:tc>
                <a:extLst>
                  <a:ext uri="{0D108BD9-81ED-4DB2-BD59-A6C34878D82A}">
                    <a16:rowId xmlns:a16="http://schemas.microsoft.com/office/drawing/2014/main" val="1803825871"/>
                  </a:ext>
                </a:extLst>
              </a:tr>
              <a:tr h="478296">
                <a:tc>
                  <a:txBody>
                    <a:bodyPr/>
                    <a:lstStyle/>
                    <a:p>
                      <a:r>
                        <a:rPr lang="en-US" sz="2400" b="1" dirty="0"/>
                        <a:t>Modified MVT</a:t>
                      </a:r>
                    </a:p>
                  </a:txBody>
                  <a:tcPr/>
                </a:tc>
                <a:tc>
                  <a:txBody>
                    <a:bodyPr/>
                    <a:lstStyle/>
                    <a:p>
                      <a:r>
                        <a:rPr lang="en-US" sz="2400" b="1" dirty="0"/>
                        <a:t>2%</a:t>
                      </a:r>
                    </a:p>
                  </a:txBody>
                  <a:tcPr/>
                </a:tc>
                <a:tc>
                  <a:txBody>
                    <a:bodyPr/>
                    <a:lstStyle/>
                    <a:p>
                      <a:r>
                        <a:rPr lang="en-US" sz="2400" b="1" dirty="0"/>
                        <a:t>8%</a:t>
                      </a:r>
                    </a:p>
                  </a:txBody>
                  <a:tcPr/>
                </a:tc>
                <a:tc>
                  <a:txBody>
                    <a:bodyPr/>
                    <a:lstStyle/>
                    <a:p>
                      <a:r>
                        <a:rPr lang="en-US" sz="2400" b="1" dirty="0"/>
                        <a:t>5%</a:t>
                      </a:r>
                    </a:p>
                  </a:txBody>
                  <a:tcPr/>
                </a:tc>
                <a:extLst>
                  <a:ext uri="{0D108BD9-81ED-4DB2-BD59-A6C34878D82A}">
                    <a16:rowId xmlns:a16="http://schemas.microsoft.com/office/drawing/2014/main" val="361814106"/>
                  </a:ext>
                </a:extLst>
              </a:tr>
              <a:tr h="478296">
                <a:tc>
                  <a:txBody>
                    <a:bodyPr/>
                    <a:lstStyle/>
                    <a:p>
                      <a:r>
                        <a:rPr lang="en-US" sz="2400" b="1" dirty="0"/>
                        <a:t>MVT</a:t>
                      </a:r>
                    </a:p>
                  </a:txBody>
                  <a:tcPr/>
                </a:tc>
                <a:tc>
                  <a:txBody>
                    <a:bodyPr/>
                    <a:lstStyle/>
                    <a:p>
                      <a:r>
                        <a:rPr lang="en-US" sz="2400" b="1" dirty="0"/>
                        <a:t>19%</a:t>
                      </a:r>
                    </a:p>
                  </a:txBody>
                  <a:tcPr/>
                </a:tc>
                <a:tc>
                  <a:txBody>
                    <a:bodyPr/>
                    <a:lstStyle/>
                    <a:p>
                      <a:r>
                        <a:rPr lang="en-US" sz="2400" b="1" dirty="0"/>
                        <a:t>21%</a:t>
                      </a:r>
                    </a:p>
                  </a:txBody>
                  <a:tcPr/>
                </a:tc>
                <a:tc>
                  <a:txBody>
                    <a:bodyPr/>
                    <a:lstStyle/>
                    <a:p>
                      <a:r>
                        <a:rPr lang="en-US" sz="2400" b="1" dirty="0"/>
                        <a:t>20%</a:t>
                      </a:r>
                    </a:p>
                  </a:txBody>
                  <a:tcPr/>
                </a:tc>
                <a:extLst>
                  <a:ext uri="{0D108BD9-81ED-4DB2-BD59-A6C34878D82A}">
                    <a16:rowId xmlns:a16="http://schemas.microsoft.com/office/drawing/2014/main" val="1238723933"/>
                  </a:ext>
                </a:extLst>
              </a:tr>
            </a:tbl>
          </a:graphicData>
        </a:graphic>
      </p:graphicFrame>
      <p:sp>
        <p:nvSpPr>
          <p:cNvPr id="10" name="TextBox 9">
            <a:extLst>
              <a:ext uri="{FF2B5EF4-FFF2-40B4-BE49-F238E27FC236}">
                <a16:creationId xmlns:a16="http://schemas.microsoft.com/office/drawing/2014/main" id="{AEADDE42-1325-4EDD-9910-EE0BD423EEFD}"/>
              </a:ext>
            </a:extLst>
          </p:cNvPr>
          <p:cNvSpPr txBox="1"/>
          <p:nvPr/>
        </p:nvSpPr>
        <p:spPr>
          <a:xfrm>
            <a:off x="512956" y="4996934"/>
            <a:ext cx="8915400" cy="369332"/>
          </a:xfrm>
          <a:prstGeom prst="rect">
            <a:avLst/>
          </a:prstGeom>
          <a:noFill/>
        </p:spPr>
        <p:txBody>
          <a:bodyPr wrap="square">
            <a:spAutoFit/>
          </a:bodyPr>
          <a:lstStyle/>
          <a:p>
            <a:r>
              <a:rPr lang="en-US" b="1" dirty="0"/>
              <a:t> The type of transplants have remained proportionally relatively constant over time</a:t>
            </a:r>
          </a:p>
        </p:txBody>
      </p:sp>
      <p:sp>
        <p:nvSpPr>
          <p:cNvPr id="13" name="Oval 12">
            <a:extLst>
              <a:ext uri="{FF2B5EF4-FFF2-40B4-BE49-F238E27FC236}">
                <a16:creationId xmlns:a16="http://schemas.microsoft.com/office/drawing/2014/main" id="{D63DEEEA-89E9-479E-85C6-2EFF89973F75}"/>
              </a:ext>
            </a:extLst>
          </p:cNvPr>
          <p:cNvSpPr/>
          <p:nvPr/>
        </p:nvSpPr>
        <p:spPr>
          <a:xfrm>
            <a:off x="4970656" y="2502146"/>
            <a:ext cx="685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67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458624" y="463390"/>
            <a:ext cx="4853686" cy="487313"/>
          </a:xfrm>
          <a:prstGeom prst="rect">
            <a:avLst/>
          </a:prstGeom>
        </p:spPr>
        <p:txBody>
          <a:bodyPr vert="horz" wrap="square" lIns="0" tIns="0" rIns="0" bIns="0" rtlCol="0">
            <a:spAutoFit/>
          </a:bodyPr>
          <a:lstStyle/>
          <a:p>
            <a:pPr marL="12700">
              <a:lnSpc>
                <a:spcPts val="3810"/>
              </a:lnSpc>
            </a:pPr>
            <a:r>
              <a:rPr lang="en-US" sz="3200" b="1" dirty="0">
                <a:latin typeface="Arial"/>
                <a:cs typeface="Arial"/>
              </a:rPr>
              <a:t>Demographics of </a:t>
            </a:r>
            <a:r>
              <a:rPr lang="en-US" sz="3200" b="1" dirty="0" err="1">
                <a:latin typeface="Arial"/>
                <a:cs typeface="Arial"/>
              </a:rPr>
              <a:t>ITx</a:t>
            </a:r>
            <a:endParaRPr sz="3200" dirty="0">
              <a:latin typeface="Arial"/>
              <a:cs typeface="Arial"/>
            </a:endParaRPr>
          </a:p>
        </p:txBody>
      </p:sp>
      <p:sp>
        <p:nvSpPr>
          <p:cNvPr id="11" name="object 11"/>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graphicFrame>
        <p:nvGraphicFramePr>
          <p:cNvPr id="13" name="object 11">
            <a:extLst>
              <a:ext uri="{FF2B5EF4-FFF2-40B4-BE49-F238E27FC236}">
                <a16:creationId xmlns:a16="http://schemas.microsoft.com/office/drawing/2014/main" id="{7F0AD412-0072-4686-B9EF-BECEDFCB3762}"/>
              </a:ext>
            </a:extLst>
          </p:cNvPr>
          <p:cNvGraphicFramePr>
            <a:graphicFrameLocks noGrp="1"/>
          </p:cNvGraphicFramePr>
          <p:nvPr>
            <p:extLst>
              <p:ext uri="{D42A27DB-BD31-4B8C-83A1-F6EECF244321}">
                <p14:modId xmlns:p14="http://schemas.microsoft.com/office/powerpoint/2010/main" val="3731863843"/>
              </p:ext>
            </p:extLst>
          </p:nvPr>
        </p:nvGraphicFramePr>
        <p:xfrm>
          <a:off x="304800" y="1688409"/>
          <a:ext cx="8305800" cy="1391919"/>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3098946">
                  <a:extLst>
                    <a:ext uri="{9D8B030D-6E8A-4147-A177-3AD203B41FA5}">
                      <a16:colId xmlns:a16="http://schemas.microsoft.com/office/drawing/2014/main" val="20002"/>
                    </a:ext>
                  </a:extLst>
                </a:gridCol>
                <a:gridCol w="2463654">
                  <a:extLst>
                    <a:ext uri="{9D8B030D-6E8A-4147-A177-3AD203B41FA5}">
                      <a16:colId xmlns:a16="http://schemas.microsoft.com/office/drawing/2014/main" val="20003"/>
                    </a:ext>
                  </a:extLst>
                </a:gridCol>
              </a:tblGrid>
              <a:tr h="477519">
                <a:tc>
                  <a:txBody>
                    <a:bodyPr/>
                    <a:lstStyle/>
                    <a:p>
                      <a:pPr marL="257175">
                        <a:lnSpc>
                          <a:spcPct val="100000"/>
                        </a:lnSpc>
                      </a:pPr>
                      <a:endParaRPr sz="1800" dirty="0">
                        <a:latin typeface="Gill Sans MT"/>
                        <a:cs typeface="Gill Sans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E8FA9"/>
                    </a:solidFill>
                  </a:tcPr>
                </a:tc>
                <a:tc>
                  <a:txBody>
                    <a:bodyPr/>
                    <a:lstStyle/>
                    <a:p>
                      <a:pPr marL="172720">
                        <a:lnSpc>
                          <a:spcPct val="100000"/>
                        </a:lnSpc>
                      </a:pPr>
                      <a:r>
                        <a:rPr lang="en-US" sz="2000" b="1" dirty="0">
                          <a:solidFill>
                            <a:srgbClr val="FFFFFF"/>
                          </a:solidFill>
                          <a:latin typeface="Gill Sans MT"/>
                          <a:cs typeface="Gill Sans MT"/>
                        </a:rPr>
                        <a:t>Pediatric</a:t>
                      </a:r>
                      <a:endParaRPr sz="2000" b="1" dirty="0">
                        <a:latin typeface="Gill Sans MT"/>
                        <a:cs typeface="Gill Sans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E8FA9"/>
                    </a:solidFill>
                  </a:tcPr>
                </a:tc>
                <a:tc>
                  <a:txBody>
                    <a:bodyPr/>
                    <a:lstStyle/>
                    <a:p>
                      <a:pPr marL="189865">
                        <a:lnSpc>
                          <a:spcPct val="100000"/>
                        </a:lnSpc>
                      </a:pPr>
                      <a:r>
                        <a:rPr lang="en-US" sz="2000" b="1" dirty="0">
                          <a:solidFill>
                            <a:srgbClr val="FFFFFF"/>
                          </a:solidFill>
                          <a:latin typeface="Gill Sans MT"/>
                          <a:cs typeface="Gill Sans MT"/>
                        </a:rPr>
                        <a:t>Adult</a:t>
                      </a:r>
                      <a:endParaRPr sz="2000" b="1" dirty="0">
                        <a:latin typeface="Gill Sans MT"/>
                        <a:cs typeface="Gill Sans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E8FA9"/>
                    </a:solidFill>
                  </a:tcPr>
                </a:tc>
                <a:extLst>
                  <a:ext uri="{0D108BD9-81ED-4DB2-BD59-A6C34878D82A}">
                    <a16:rowId xmlns:a16="http://schemas.microsoft.com/office/drawing/2014/main" val="10000"/>
                  </a:ext>
                </a:extLst>
              </a:tr>
              <a:tr h="365760">
                <a:tc>
                  <a:txBody>
                    <a:bodyPr/>
                    <a:lstStyle/>
                    <a:p>
                      <a:r>
                        <a:rPr lang="en-US" sz="2400" b="1" dirty="0">
                          <a:solidFill>
                            <a:schemeClr val="tx1"/>
                          </a:solidFill>
                        </a:rPr>
                        <a:t>Median Age at </a:t>
                      </a:r>
                      <a:r>
                        <a:rPr lang="en-US" sz="2400" b="1" dirty="0" err="1">
                          <a:solidFill>
                            <a:schemeClr val="tx1"/>
                          </a:solidFill>
                        </a:rPr>
                        <a:t>ITx</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rPr>
                        <a:t>2.8 y/o (1.1, 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rPr>
                        <a:t>41 y/o (30, 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5760">
                <a:tc>
                  <a:txBody>
                    <a:bodyPr/>
                    <a:lstStyle/>
                    <a:p>
                      <a:r>
                        <a:rPr lang="en-US" sz="2400" b="1" dirty="0">
                          <a:solidFill>
                            <a:schemeClr val="tx1"/>
                          </a:solidFill>
                        </a:rPr>
                        <a:t>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58149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895600" y="457200"/>
            <a:ext cx="4853686" cy="487313"/>
          </a:xfrm>
          <a:prstGeom prst="rect">
            <a:avLst/>
          </a:prstGeom>
        </p:spPr>
        <p:txBody>
          <a:bodyPr vert="horz" wrap="square" lIns="0" tIns="0" rIns="0" bIns="0" rtlCol="0">
            <a:spAutoFit/>
          </a:bodyPr>
          <a:lstStyle/>
          <a:p>
            <a:pPr marL="12700">
              <a:lnSpc>
                <a:spcPts val="3810"/>
              </a:lnSpc>
            </a:pPr>
            <a:r>
              <a:rPr lang="en-US" sz="3200" b="1" dirty="0">
                <a:latin typeface="Arial"/>
                <a:cs typeface="Arial"/>
              </a:rPr>
              <a:t>Age at Time of </a:t>
            </a:r>
            <a:r>
              <a:rPr lang="en-US" sz="3200" b="1" dirty="0" err="1">
                <a:latin typeface="Arial"/>
                <a:cs typeface="Arial"/>
              </a:rPr>
              <a:t>ITx</a:t>
            </a:r>
            <a:r>
              <a:rPr lang="en-US" sz="3200" b="1" dirty="0">
                <a:latin typeface="Arial"/>
                <a:cs typeface="Arial"/>
              </a:rPr>
              <a:t> (Peds)</a:t>
            </a:r>
            <a:endParaRPr sz="3200" dirty="0">
              <a:latin typeface="Arial"/>
              <a:cs typeface="Arial"/>
            </a:endParaRPr>
          </a:p>
        </p:txBody>
      </p:sp>
      <p:sp>
        <p:nvSpPr>
          <p:cNvPr id="11" name="object 11"/>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7" name="Picture 6">
            <a:extLst>
              <a:ext uri="{FF2B5EF4-FFF2-40B4-BE49-F238E27FC236}">
                <a16:creationId xmlns:a16="http://schemas.microsoft.com/office/drawing/2014/main" id="{B41AFD64-D85D-49CE-B9E0-82D85FE5592B}"/>
              </a:ext>
            </a:extLst>
          </p:cNvPr>
          <p:cNvPicPr>
            <a:picLocks noChangeAspect="1"/>
          </p:cNvPicPr>
          <p:nvPr/>
        </p:nvPicPr>
        <p:blipFill rotWithShape="1">
          <a:blip r:embed="rId5"/>
          <a:srcRect l="25000" t="20371" r="20416" b="12963"/>
          <a:stretch/>
        </p:blipFill>
        <p:spPr>
          <a:xfrm>
            <a:off x="1161202" y="1121504"/>
            <a:ext cx="6987625" cy="4800552"/>
          </a:xfrm>
          <a:prstGeom prst="rect">
            <a:avLst/>
          </a:prstGeom>
        </p:spPr>
      </p:pic>
    </p:spTree>
    <p:extLst>
      <p:ext uri="{BB962C8B-B14F-4D97-AF65-F5344CB8AC3E}">
        <p14:creationId xmlns:p14="http://schemas.microsoft.com/office/powerpoint/2010/main" val="330998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40454" cy="277495"/>
          </a:xfrm>
          <a:prstGeom prst="rect">
            <a:avLst/>
          </a:prstGeom>
        </p:spPr>
        <p:txBody>
          <a:bodyPr vert="horz" wrap="square" lIns="0" tIns="0" rIns="0" bIns="0" rtlCol="0">
            <a:spAutoFit/>
          </a:bodyPr>
          <a:lstStyle/>
          <a:p>
            <a:pPr marL="146685">
              <a:lnSpc>
                <a:spcPct val="100000"/>
              </a:lnSpc>
            </a:pPr>
            <a:r>
              <a:rPr sz="1400" dirty="0">
                <a:solidFill>
                  <a:srgbClr val="7E7E7E"/>
                </a:solidFill>
                <a:latin typeface="Arial"/>
                <a:cs typeface="Arial"/>
              </a:rPr>
              <a:t>Intes</a:t>
            </a:r>
            <a:r>
              <a:rPr sz="1400" spc="-10" dirty="0">
                <a:solidFill>
                  <a:srgbClr val="7E7E7E"/>
                </a:solidFill>
                <a:latin typeface="Arial"/>
                <a:cs typeface="Arial"/>
              </a:rPr>
              <a:t>t</a:t>
            </a:r>
            <a:r>
              <a:rPr sz="1400" dirty="0">
                <a:solidFill>
                  <a:srgbClr val="7E7E7E"/>
                </a:solidFill>
                <a:latin typeface="Arial"/>
                <a:cs typeface="Arial"/>
              </a:rPr>
              <a:t>inal</a:t>
            </a:r>
            <a:r>
              <a:rPr sz="1400" spc="-70" dirty="0">
                <a:solidFill>
                  <a:srgbClr val="7E7E7E"/>
                </a:solidFill>
                <a:latin typeface="Arial"/>
                <a:cs typeface="Arial"/>
              </a:rPr>
              <a:t> </a:t>
            </a:r>
            <a:r>
              <a:rPr sz="1400" spc="-55" dirty="0">
                <a:solidFill>
                  <a:srgbClr val="7E7E7E"/>
                </a:solidFill>
                <a:latin typeface="Arial"/>
                <a:cs typeface="Arial"/>
              </a:rPr>
              <a:t>T</a:t>
            </a:r>
            <a:r>
              <a:rPr sz="1400" dirty="0">
                <a:solidFill>
                  <a:srgbClr val="7E7E7E"/>
                </a:solidFill>
                <a:latin typeface="Arial"/>
                <a:cs typeface="Arial"/>
              </a:rPr>
              <a:t>ra</a:t>
            </a:r>
            <a:r>
              <a:rPr sz="1400" spc="-5" dirty="0">
                <a:solidFill>
                  <a:srgbClr val="7E7E7E"/>
                </a:solidFill>
                <a:latin typeface="Arial"/>
                <a:cs typeface="Arial"/>
              </a:rPr>
              <a:t>n</a:t>
            </a:r>
            <a:r>
              <a:rPr sz="1400" dirty="0">
                <a:solidFill>
                  <a:srgbClr val="7E7E7E"/>
                </a:solidFill>
                <a:latin typeface="Arial"/>
                <a:cs typeface="Arial"/>
              </a:rPr>
              <a:t>spla</a:t>
            </a:r>
            <a:r>
              <a:rPr sz="1400" spc="-20" dirty="0">
                <a:solidFill>
                  <a:srgbClr val="7E7E7E"/>
                </a:solidFill>
                <a:latin typeface="Arial"/>
                <a:cs typeface="Arial"/>
              </a:rPr>
              <a:t>n</a:t>
            </a:r>
            <a:r>
              <a:rPr sz="1400" dirty="0">
                <a:solidFill>
                  <a:srgbClr val="7E7E7E"/>
                </a:solidFill>
                <a:latin typeface="Arial"/>
                <a:cs typeface="Arial"/>
              </a:rPr>
              <a:t>t</a:t>
            </a:r>
            <a:r>
              <a:rPr sz="1400" spc="-40" dirty="0">
                <a:solidFill>
                  <a:srgbClr val="7E7E7E"/>
                </a:solidFill>
                <a:latin typeface="Arial"/>
                <a:cs typeface="Arial"/>
              </a:rPr>
              <a:t> </a:t>
            </a:r>
            <a:r>
              <a:rPr sz="1400" spc="-10" dirty="0">
                <a:solidFill>
                  <a:srgbClr val="7E7E7E"/>
                </a:solidFill>
                <a:latin typeface="Arial"/>
                <a:cs typeface="Arial"/>
              </a:rPr>
              <a:t>R</a:t>
            </a:r>
            <a:r>
              <a:rPr sz="1400" dirty="0">
                <a:solidFill>
                  <a:srgbClr val="7E7E7E"/>
                </a:solidFill>
                <a:latin typeface="Arial"/>
                <a:cs typeface="Arial"/>
              </a:rPr>
              <a:t>egistry</a:t>
            </a:r>
            <a:r>
              <a:rPr sz="1400" spc="-40" dirty="0">
                <a:solidFill>
                  <a:srgbClr val="7E7E7E"/>
                </a:solidFill>
                <a:latin typeface="Arial"/>
                <a:cs typeface="Arial"/>
              </a:rPr>
              <a:t> </a:t>
            </a:r>
            <a:r>
              <a:rPr sz="1400" spc="-10" dirty="0">
                <a:solidFill>
                  <a:srgbClr val="7E7E7E"/>
                </a:solidFill>
                <a:latin typeface="Arial"/>
                <a:cs typeface="Arial"/>
              </a:rPr>
              <a:t>R</a:t>
            </a:r>
            <a:r>
              <a:rPr sz="1400" dirty="0">
                <a:solidFill>
                  <a:srgbClr val="7E7E7E"/>
                </a:solidFill>
                <a:latin typeface="Arial"/>
                <a:cs typeface="Arial"/>
              </a:rPr>
              <a:t>ep</a:t>
            </a:r>
            <a:r>
              <a:rPr sz="1400" spc="-10" dirty="0">
                <a:solidFill>
                  <a:srgbClr val="7E7E7E"/>
                </a:solidFill>
                <a:latin typeface="Arial"/>
                <a:cs typeface="Arial"/>
              </a:rPr>
              <a:t>o</a:t>
            </a:r>
            <a:r>
              <a:rPr sz="1400" dirty="0">
                <a:solidFill>
                  <a:srgbClr val="7E7E7E"/>
                </a:solidFill>
                <a:latin typeface="Arial"/>
                <a:cs typeface="Arial"/>
              </a:rPr>
              <a:t>rt</a:t>
            </a:r>
            <a:r>
              <a:rPr sz="1400" spc="-20" dirty="0">
                <a:solidFill>
                  <a:srgbClr val="7E7E7E"/>
                </a:solidFill>
                <a:latin typeface="Arial"/>
                <a:cs typeface="Arial"/>
              </a:rPr>
              <a:t> </a:t>
            </a:r>
            <a:r>
              <a:rPr sz="1400" dirty="0">
                <a:solidFill>
                  <a:srgbClr val="7E7E7E"/>
                </a:solidFill>
                <a:latin typeface="Arial"/>
                <a:cs typeface="Arial"/>
              </a:rPr>
              <a:t>© 20</a:t>
            </a:r>
            <a:r>
              <a:rPr sz="1400" spc="-10" dirty="0">
                <a:solidFill>
                  <a:srgbClr val="7E7E7E"/>
                </a:solidFill>
                <a:latin typeface="Arial"/>
                <a:cs typeface="Arial"/>
              </a:rPr>
              <a:t>1</a:t>
            </a:r>
            <a:r>
              <a:rPr sz="1400" dirty="0">
                <a:solidFill>
                  <a:srgbClr val="7E7E7E"/>
                </a:solidFill>
                <a:latin typeface="Arial"/>
                <a:cs typeface="Arial"/>
              </a:rPr>
              <a:t>8</a:t>
            </a:r>
            <a:endParaRPr sz="1400">
              <a:latin typeface="Arial"/>
              <a:cs typeface="Arial"/>
            </a:endParaRPr>
          </a:p>
        </p:txBody>
      </p:sp>
      <p:sp>
        <p:nvSpPr>
          <p:cNvPr id="3" name="object 3"/>
          <p:cNvSpPr txBox="1"/>
          <p:nvPr/>
        </p:nvSpPr>
        <p:spPr>
          <a:xfrm>
            <a:off x="990600" y="362314"/>
            <a:ext cx="7086600" cy="553998"/>
          </a:xfrm>
          <a:prstGeom prst="rect">
            <a:avLst/>
          </a:prstGeom>
        </p:spPr>
        <p:txBody>
          <a:bodyPr vert="horz" wrap="square" lIns="0" tIns="0" rIns="0" bIns="0" rtlCol="0">
            <a:spAutoFit/>
          </a:bodyPr>
          <a:lstStyle/>
          <a:p>
            <a:pPr algn="ctr">
              <a:lnSpc>
                <a:spcPct val="100000"/>
              </a:lnSpc>
              <a:tabLst>
                <a:tab pos="3276600" algn="l"/>
              </a:tabLst>
            </a:pPr>
            <a:r>
              <a:rPr sz="3600" b="1" dirty="0">
                <a:latin typeface="Arial"/>
                <a:cs typeface="Arial"/>
              </a:rPr>
              <a:t>In</a:t>
            </a:r>
            <a:r>
              <a:rPr sz="3600" b="1" spc="-15" dirty="0">
                <a:latin typeface="Arial"/>
                <a:cs typeface="Arial"/>
              </a:rPr>
              <a:t>d</a:t>
            </a:r>
            <a:r>
              <a:rPr sz="3600" b="1" dirty="0">
                <a:latin typeface="Arial"/>
                <a:cs typeface="Arial"/>
              </a:rPr>
              <a:t>ications</a:t>
            </a:r>
            <a:r>
              <a:rPr sz="3600" b="1" spc="5" dirty="0">
                <a:latin typeface="Arial"/>
                <a:cs typeface="Arial"/>
              </a:rPr>
              <a:t> </a:t>
            </a:r>
            <a:r>
              <a:rPr sz="3600" b="1" dirty="0">
                <a:latin typeface="Arial"/>
                <a:cs typeface="Arial"/>
              </a:rPr>
              <a:t>for</a:t>
            </a:r>
            <a:r>
              <a:rPr lang="en-US" sz="3600" b="1" dirty="0">
                <a:latin typeface="Arial"/>
                <a:cs typeface="Arial"/>
              </a:rPr>
              <a:t> </a:t>
            </a:r>
            <a:r>
              <a:rPr lang="en-US" sz="3600" b="1" dirty="0" err="1">
                <a:latin typeface="Arial"/>
                <a:cs typeface="Arial"/>
              </a:rPr>
              <a:t>ITx</a:t>
            </a:r>
            <a:endParaRPr sz="3600" b="1" dirty="0">
              <a:latin typeface="Arial"/>
              <a:cs typeface="Arial"/>
            </a:endParaRPr>
          </a:p>
        </p:txBody>
      </p:sp>
      <p:sp>
        <p:nvSpPr>
          <p:cNvPr id="4" name="object 4"/>
          <p:cNvSpPr/>
          <p:nvPr/>
        </p:nvSpPr>
        <p:spPr>
          <a:xfrm>
            <a:off x="7652513" y="6094866"/>
            <a:ext cx="574548" cy="7589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229600" y="6177532"/>
            <a:ext cx="588264" cy="60198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9" name="object 9"/>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sp>
        <p:nvSpPr>
          <p:cNvPr id="12" name="TextBox 11">
            <a:extLst>
              <a:ext uri="{FF2B5EF4-FFF2-40B4-BE49-F238E27FC236}">
                <a16:creationId xmlns:a16="http://schemas.microsoft.com/office/drawing/2014/main" id="{BEA615F4-7C28-4AFD-978F-BD6F7BD43B9E}"/>
              </a:ext>
            </a:extLst>
          </p:cNvPr>
          <p:cNvSpPr txBox="1"/>
          <p:nvPr/>
        </p:nvSpPr>
        <p:spPr>
          <a:xfrm>
            <a:off x="990600" y="4874093"/>
            <a:ext cx="2971800" cy="1754326"/>
          </a:xfrm>
          <a:prstGeom prst="rect">
            <a:avLst/>
          </a:prstGeom>
          <a:noFill/>
        </p:spPr>
        <p:txBody>
          <a:bodyPr wrap="square" rtlCol="0">
            <a:spAutoFit/>
          </a:bodyPr>
          <a:lstStyle/>
          <a:p>
            <a:r>
              <a:rPr lang="en-US" b="1" u="sng" dirty="0"/>
              <a:t>Leading causes of peds SBS:</a:t>
            </a:r>
          </a:p>
          <a:p>
            <a:r>
              <a:rPr lang="en-US" b="1" dirty="0"/>
              <a:t>Gastroschisis</a:t>
            </a:r>
          </a:p>
          <a:p>
            <a:r>
              <a:rPr lang="en-US" b="1" dirty="0"/>
              <a:t>Volvulus</a:t>
            </a:r>
          </a:p>
          <a:p>
            <a:r>
              <a:rPr lang="en-US" b="1" dirty="0"/>
              <a:t>NEC</a:t>
            </a:r>
          </a:p>
          <a:p>
            <a:r>
              <a:rPr lang="en-US" b="1" dirty="0"/>
              <a:t>Intestinal atresia</a:t>
            </a:r>
          </a:p>
          <a:p>
            <a:r>
              <a:rPr lang="en-US" dirty="0"/>
              <a:t> </a:t>
            </a:r>
          </a:p>
        </p:txBody>
      </p:sp>
      <p:sp>
        <p:nvSpPr>
          <p:cNvPr id="13" name="TextBox 12">
            <a:extLst>
              <a:ext uri="{FF2B5EF4-FFF2-40B4-BE49-F238E27FC236}">
                <a16:creationId xmlns:a16="http://schemas.microsoft.com/office/drawing/2014/main" id="{1FDAD1F9-6FFB-4D8E-9EA4-1F5FD5465E50}"/>
              </a:ext>
            </a:extLst>
          </p:cNvPr>
          <p:cNvSpPr txBox="1"/>
          <p:nvPr/>
        </p:nvSpPr>
        <p:spPr>
          <a:xfrm>
            <a:off x="5638800" y="4877696"/>
            <a:ext cx="2971800" cy="1477328"/>
          </a:xfrm>
          <a:prstGeom prst="rect">
            <a:avLst/>
          </a:prstGeom>
          <a:noFill/>
        </p:spPr>
        <p:txBody>
          <a:bodyPr wrap="square" rtlCol="0">
            <a:spAutoFit/>
          </a:bodyPr>
          <a:lstStyle/>
          <a:p>
            <a:r>
              <a:rPr lang="en-US" b="1" u="sng" dirty="0"/>
              <a:t>Leading causes of adult SBS:</a:t>
            </a:r>
          </a:p>
          <a:p>
            <a:r>
              <a:rPr lang="en-US" b="1" dirty="0"/>
              <a:t>Ischemia</a:t>
            </a:r>
          </a:p>
          <a:p>
            <a:r>
              <a:rPr lang="en-US" b="1" dirty="0"/>
              <a:t>Crohn’s disease</a:t>
            </a:r>
          </a:p>
          <a:p>
            <a:r>
              <a:rPr lang="en-US" b="1" dirty="0"/>
              <a:t>Volvulus</a:t>
            </a:r>
          </a:p>
          <a:p>
            <a:r>
              <a:rPr lang="en-US" b="1" dirty="0"/>
              <a:t>Trauma</a:t>
            </a:r>
          </a:p>
        </p:txBody>
      </p:sp>
      <p:pic>
        <p:nvPicPr>
          <p:cNvPr id="6" name="Picture 5">
            <a:extLst>
              <a:ext uri="{FF2B5EF4-FFF2-40B4-BE49-F238E27FC236}">
                <a16:creationId xmlns:a16="http://schemas.microsoft.com/office/drawing/2014/main" id="{7A9A43F4-BB38-F7AA-5177-A70663806D06}"/>
              </a:ext>
            </a:extLst>
          </p:cNvPr>
          <p:cNvPicPr>
            <a:picLocks noChangeAspect="1"/>
          </p:cNvPicPr>
          <p:nvPr/>
        </p:nvPicPr>
        <p:blipFill>
          <a:blip r:embed="rId5"/>
          <a:stretch>
            <a:fillRect/>
          </a:stretch>
        </p:blipFill>
        <p:spPr>
          <a:xfrm>
            <a:off x="208225" y="1761448"/>
            <a:ext cx="4536549" cy="2643943"/>
          </a:xfrm>
          <a:prstGeom prst="rect">
            <a:avLst/>
          </a:prstGeom>
        </p:spPr>
      </p:pic>
      <p:pic>
        <p:nvPicPr>
          <p:cNvPr id="7" name="Picture 6">
            <a:extLst>
              <a:ext uri="{FF2B5EF4-FFF2-40B4-BE49-F238E27FC236}">
                <a16:creationId xmlns:a16="http://schemas.microsoft.com/office/drawing/2014/main" id="{EC89DD9A-094F-59A2-0DE2-4D2D18FCF8F6}"/>
              </a:ext>
            </a:extLst>
          </p:cNvPr>
          <p:cNvPicPr>
            <a:picLocks noChangeAspect="1"/>
          </p:cNvPicPr>
          <p:nvPr/>
        </p:nvPicPr>
        <p:blipFill>
          <a:blip r:embed="rId6"/>
          <a:stretch>
            <a:fillRect/>
          </a:stretch>
        </p:blipFill>
        <p:spPr>
          <a:xfrm>
            <a:off x="4610059" y="1726857"/>
            <a:ext cx="4536549" cy="264394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20" y="316672"/>
            <a:ext cx="8610600" cy="1169551"/>
          </a:xfrm>
        </p:spPr>
        <p:txBody>
          <a:bodyPr/>
          <a:lstStyle/>
          <a:p>
            <a:r>
              <a:rPr lang="en-US" sz="3600" dirty="0">
                <a:latin typeface="Arial"/>
                <a:cs typeface="Arial"/>
              </a:rPr>
              <a:t>In</a:t>
            </a:r>
            <a:r>
              <a:rPr lang="en-US" sz="3600" spc="-15" dirty="0">
                <a:latin typeface="Arial"/>
                <a:cs typeface="Arial"/>
              </a:rPr>
              <a:t>d</a:t>
            </a:r>
            <a:r>
              <a:rPr lang="en-US" sz="3600" dirty="0">
                <a:latin typeface="Arial"/>
                <a:cs typeface="Arial"/>
              </a:rPr>
              <a:t>ications</a:t>
            </a:r>
            <a:r>
              <a:rPr lang="en-US" sz="3600" spc="5" dirty="0">
                <a:latin typeface="Arial"/>
                <a:cs typeface="Arial"/>
              </a:rPr>
              <a:t> </a:t>
            </a:r>
            <a:r>
              <a:rPr lang="en-US" sz="3600" dirty="0">
                <a:latin typeface="Arial"/>
                <a:cs typeface="Arial"/>
              </a:rPr>
              <a:t>for Transpla</a:t>
            </a:r>
            <a:r>
              <a:rPr lang="en-US" sz="3600" spc="-15" dirty="0">
                <a:latin typeface="Arial"/>
                <a:cs typeface="Arial"/>
              </a:rPr>
              <a:t>n</a:t>
            </a:r>
            <a:r>
              <a:rPr lang="en-US" sz="3600" dirty="0">
                <a:latin typeface="Arial"/>
                <a:cs typeface="Arial"/>
              </a:rPr>
              <a:t>t Over Time</a:t>
            </a:r>
            <a:br>
              <a:rPr lang="en-US" dirty="0">
                <a:latin typeface="Arial"/>
                <a:cs typeface="Arial"/>
              </a:rPr>
            </a:br>
            <a:endParaRPr lang="en-US" dirty="0"/>
          </a:p>
        </p:txBody>
      </p:sp>
      <p:sp>
        <p:nvSpPr>
          <p:cNvPr id="5" name="object 4"/>
          <p:cNvSpPr/>
          <p:nvPr/>
        </p:nvSpPr>
        <p:spPr>
          <a:xfrm>
            <a:off x="7652513" y="6094866"/>
            <a:ext cx="574548" cy="758950"/>
          </a:xfrm>
          <a:prstGeom prst="rect">
            <a:avLst/>
          </a:prstGeom>
          <a:blipFill>
            <a:blip r:embed="rId2" cstate="print"/>
            <a:stretch>
              <a:fillRect/>
            </a:stretch>
          </a:blipFill>
        </p:spPr>
        <p:txBody>
          <a:bodyPr wrap="square" lIns="0" tIns="0" rIns="0" bIns="0" rtlCol="0"/>
          <a:lstStyle/>
          <a:p>
            <a:endParaRPr/>
          </a:p>
        </p:txBody>
      </p:sp>
      <p:sp>
        <p:nvSpPr>
          <p:cNvPr id="6" name="object 5"/>
          <p:cNvSpPr/>
          <p:nvPr/>
        </p:nvSpPr>
        <p:spPr>
          <a:xfrm>
            <a:off x="8229600" y="6177532"/>
            <a:ext cx="588264" cy="601980"/>
          </a:xfrm>
          <a:prstGeom prst="rect">
            <a:avLst/>
          </a:prstGeom>
          <a:blipFill>
            <a:blip r:embed="rId3" cstate="print"/>
            <a:stretch>
              <a:fillRect/>
            </a:stretch>
          </a:blipFill>
        </p:spPr>
        <p:txBody>
          <a:bodyPr wrap="square" lIns="0" tIns="0" rIns="0" bIns="0" rtlCol="0"/>
          <a:lstStyle/>
          <a:p>
            <a:endParaRPr/>
          </a:p>
        </p:txBody>
      </p:sp>
      <p:sp>
        <p:nvSpPr>
          <p:cNvPr id="7" name="object 9">
            <a:extLst>
              <a:ext uri="{FF2B5EF4-FFF2-40B4-BE49-F238E27FC236}">
                <a16:creationId xmlns:a16="http://schemas.microsoft.com/office/drawing/2014/main" id="{4CFA3BE4-B48D-4C25-AB11-5A0D364222E3}"/>
              </a:ext>
            </a:extLst>
          </p:cNvPr>
          <p:cNvSpPr txBox="1">
            <a:spLocks noGrp="1"/>
          </p:cNvSpPr>
          <p:nvPr>
            <p:ph type="ftr" sz="quarter" idx="5"/>
          </p:nvPr>
        </p:nvSpPr>
        <p:spPr>
          <a:xfrm>
            <a:off x="2895600" y="6541328"/>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3" name="Picture 2">
            <a:extLst>
              <a:ext uri="{FF2B5EF4-FFF2-40B4-BE49-F238E27FC236}">
                <a16:creationId xmlns:a16="http://schemas.microsoft.com/office/drawing/2014/main" id="{FF733835-97B6-D181-A762-A4599E4F816F}"/>
              </a:ext>
            </a:extLst>
          </p:cNvPr>
          <p:cNvPicPr>
            <a:picLocks noChangeAspect="1"/>
          </p:cNvPicPr>
          <p:nvPr/>
        </p:nvPicPr>
        <p:blipFill>
          <a:blip r:embed="rId4"/>
          <a:stretch>
            <a:fillRect/>
          </a:stretch>
        </p:blipFill>
        <p:spPr>
          <a:xfrm>
            <a:off x="934060" y="1268288"/>
            <a:ext cx="7851719" cy="4576055"/>
          </a:xfrm>
          <a:prstGeom prst="rect">
            <a:avLst/>
          </a:prstGeom>
        </p:spPr>
      </p:pic>
    </p:spTree>
    <p:extLst>
      <p:ext uri="{BB962C8B-B14F-4D97-AF65-F5344CB8AC3E}">
        <p14:creationId xmlns:p14="http://schemas.microsoft.com/office/powerpoint/2010/main" val="261178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133600" y="2882436"/>
            <a:ext cx="7163434" cy="553998"/>
          </a:xfrm>
          <a:prstGeom prst="rect">
            <a:avLst/>
          </a:prstGeom>
        </p:spPr>
        <p:txBody>
          <a:bodyPr vert="horz" wrap="square" lIns="0" tIns="0" rIns="0" bIns="0" rtlCol="0">
            <a:spAutoFit/>
          </a:bodyPr>
          <a:lstStyle/>
          <a:p>
            <a:pPr marL="12700">
              <a:lnSpc>
                <a:spcPct val="100000"/>
              </a:lnSpc>
              <a:tabLst>
                <a:tab pos="3213100" algn="l"/>
                <a:tab pos="3745229" algn="l"/>
                <a:tab pos="5498465" algn="l"/>
              </a:tabLst>
            </a:pPr>
            <a:r>
              <a:rPr sz="3600" b="1" dirty="0">
                <a:latin typeface="Arial"/>
                <a:cs typeface="Arial"/>
              </a:rPr>
              <a:t>Trends</a:t>
            </a:r>
            <a:r>
              <a:rPr lang="en-US" sz="3600" b="1" dirty="0">
                <a:latin typeface="Arial"/>
                <a:cs typeface="Arial"/>
              </a:rPr>
              <a:t> </a:t>
            </a:r>
            <a:r>
              <a:rPr sz="3600" b="1" spc="-15" dirty="0">
                <a:latin typeface="Arial"/>
                <a:cs typeface="Arial"/>
              </a:rPr>
              <a:t>I</a:t>
            </a:r>
            <a:r>
              <a:rPr sz="3600" b="1" dirty="0">
                <a:latin typeface="Arial"/>
                <a:cs typeface="Arial"/>
              </a:rPr>
              <a:t>n</a:t>
            </a:r>
            <a:r>
              <a:rPr lang="en-US" sz="3600" b="1" dirty="0">
                <a:latin typeface="Arial"/>
                <a:cs typeface="Arial"/>
              </a:rPr>
              <a:t> Graft Type</a:t>
            </a:r>
            <a:endParaRPr sz="3600" dirty="0">
              <a:latin typeface="Arial"/>
              <a:cs typeface="Arial"/>
            </a:endParaRPr>
          </a:p>
        </p:txBody>
      </p:sp>
      <p:sp>
        <p:nvSpPr>
          <p:cNvPr id="7" name="object 7"/>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8" name="object 8"/>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578355" y="428481"/>
            <a:ext cx="5918835" cy="553998"/>
          </a:xfrm>
          <a:prstGeom prst="rect">
            <a:avLst/>
          </a:prstGeom>
        </p:spPr>
        <p:txBody>
          <a:bodyPr vert="horz" wrap="square" lIns="0" tIns="0" rIns="0" bIns="0" rtlCol="0">
            <a:spAutoFit/>
          </a:bodyPr>
          <a:lstStyle/>
          <a:p>
            <a:pPr algn="ctr">
              <a:lnSpc>
                <a:spcPct val="100000"/>
              </a:lnSpc>
              <a:tabLst>
                <a:tab pos="2463800" algn="l"/>
                <a:tab pos="3658235" algn="l"/>
                <a:tab pos="4826000" algn="l"/>
              </a:tabLst>
            </a:pPr>
            <a:r>
              <a:rPr sz="3600" b="1" dirty="0">
                <a:latin typeface="Arial"/>
                <a:cs typeface="Arial"/>
              </a:rPr>
              <a:t>Transplant	Type	</a:t>
            </a:r>
            <a:r>
              <a:rPr sz="3600" b="1" spc="-15" dirty="0">
                <a:latin typeface="Arial"/>
                <a:cs typeface="Arial"/>
              </a:rPr>
              <a:t>O</a:t>
            </a:r>
            <a:r>
              <a:rPr sz="3600" b="1" dirty="0">
                <a:latin typeface="Arial"/>
                <a:cs typeface="Arial"/>
              </a:rPr>
              <a:t>ver	Time</a:t>
            </a:r>
            <a:endParaRPr sz="3600" dirty="0">
              <a:latin typeface="Arial"/>
              <a:cs typeface="Arial"/>
            </a:endParaRPr>
          </a:p>
        </p:txBody>
      </p:sp>
      <p:sp>
        <p:nvSpPr>
          <p:cNvPr id="7" name="object 7"/>
          <p:cNvSpPr/>
          <p:nvPr/>
        </p:nvSpPr>
        <p:spPr>
          <a:xfrm>
            <a:off x="6134608" y="2425319"/>
            <a:ext cx="948055" cy="0"/>
          </a:xfrm>
          <a:custGeom>
            <a:avLst/>
            <a:gdLst/>
            <a:ahLst/>
            <a:cxnLst/>
            <a:rect l="l" t="t" r="r" b="b"/>
            <a:pathLst>
              <a:path w="948054">
                <a:moveTo>
                  <a:pt x="0" y="0"/>
                </a:moveTo>
                <a:lnTo>
                  <a:pt x="947928" y="0"/>
                </a:lnTo>
              </a:path>
            </a:pathLst>
          </a:custGeom>
          <a:ln w="16509">
            <a:solidFill>
              <a:srgbClr val="FF0000"/>
            </a:solidFill>
          </a:ln>
        </p:spPr>
        <p:txBody>
          <a:bodyPr wrap="square" lIns="0" tIns="0" rIns="0" bIns="0" rtlCol="0"/>
          <a:lstStyle/>
          <a:p>
            <a:endParaRPr/>
          </a:p>
        </p:txBody>
      </p:sp>
      <p:sp>
        <p:nvSpPr>
          <p:cNvPr id="8" name="object 8"/>
          <p:cNvSpPr/>
          <p:nvPr/>
        </p:nvSpPr>
        <p:spPr>
          <a:xfrm>
            <a:off x="7082535" y="2425319"/>
            <a:ext cx="1209040" cy="0"/>
          </a:xfrm>
          <a:custGeom>
            <a:avLst/>
            <a:gdLst/>
            <a:ahLst/>
            <a:cxnLst/>
            <a:rect l="l" t="t" r="r" b="b"/>
            <a:pathLst>
              <a:path w="1209040">
                <a:moveTo>
                  <a:pt x="0" y="0"/>
                </a:moveTo>
                <a:lnTo>
                  <a:pt x="1208532" y="0"/>
                </a:lnTo>
              </a:path>
            </a:pathLst>
          </a:custGeom>
          <a:ln w="16509">
            <a:solidFill>
              <a:srgbClr val="333333"/>
            </a:solidFill>
          </a:ln>
        </p:spPr>
        <p:txBody>
          <a:bodyPr wrap="square" lIns="0" tIns="0" rIns="0" bIns="0" rtlCol="0"/>
          <a:lstStyle/>
          <a:p>
            <a:endParaRPr/>
          </a:p>
        </p:txBody>
      </p:sp>
      <p:sp>
        <p:nvSpPr>
          <p:cNvPr id="9" name="object 9"/>
          <p:cNvSpPr txBox="1"/>
          <p:nvPr/>
        </p:nvSpPr>
        <p:spPr>
          <a:xfrm>
            <a:off x="6122923" y="2128170"/>
            <a:ext cx="2183765" cy="369332"/>
          </a:xfrm>
          <a:prstGeom prst="rect">
            <a:avLst/>
          </a:prstGeom>
        </p:spPr>
        <p:txBody>
          <a:bodyPr vert="horz" wrap="square" lIns="0" tIns="0" rIns="0" bIns="0" rtlCol="0">
            <a:spAutoFit/>
          </a:bodyPr>
          <a:lstStyle/>
          <a:p>
            <a:pPr marL="12700">
              <a:lnSpc>
                <a:spcPct val="100000"/>
              </a:lnSpc>
            </a:pPr>
            <a:r>
              <a:rPr sz="2400" b="1" dirty="0">
                <a:solidFill>
                  <a:srgbClr val="FF0000"/>
                </a:solidFill>
                <a:latin typeface="Arial"/>
                <a:cs typeface="Arial"/>
              </a:rPr>
              <a:t>A</a:t>
            </a:r>
            <a:r>
              <a:rPr sz="2400" b="1" spc="-10" dirty="0">
                <a:solidFill>
                  <a:srgbClr val="FF0000"/>
                </a:solidFill>
                <a:latin typeface="Arial"/>
                <a:cs typeface="Arial"/>
              </a:rPr>
              <a:t>d</a:t>
            </a:r>
            <a:r>
              <a:rPr sz="2400" b="1" dirty="0">
                <a:solidFill>
                  <a:srgbClr val="FF0000"/>
                </a:solidFill>
                <a:latin typeface="Arial"/>
                <a:cs typeface="Arial"/>
              </a:rPr>
              <a:t>ults</a:t>
            </a:r>
            <a:r>
              <a:rPr sz="2400" b="1" dirty="0">
                <a:solidFill>
                  <a:srgbClr val="333333"/>
                </a:solidFill>
                <a:latin typeface="Arial"/>
                <a:cs typeface="Arial"/>
              </a:rPr>
              <a:t>,</a:t>
            </a:r>
            <a:r>
              <a:rPr sz="2400" b="1" spc="-15" dirty="0">
                <a:solidFill>
                  <a:srgbClr val="333333"/>
                </a:solidFill>
                <a:latin typeface="Arial"/>
                <a:cs typeface="Arial"/>
              </a:rPr>
              <a:t> </a:t>
            </a:r>
            <a:r>
              <a:rPr sz="2400" b="1" dirty="0">
                <a:solidFill>
                  <a:srgbClr val="333333"/>
                </a:solidFill>
                <a:latin typeface="Arial"/>
                <a:cs typeface="Arial"/>
              </a:rPr>
              <a:t>n=</a:t>
            </a:r>
            <a:r>
              <a:rPr lang="en-US" sz="2400" b="1" dirty="0">
                <a:solidFill>
                  <a:srgbClr val="333333"/>
                </a:solidFill>
                <a:latin typeface="Arial"/>
                <a:cs typeface="Arial"/>
              </a:rPr>
              <a:t>2789</a:t>
            </a:r>
            <a:endParaRPr sz="2400" dirty="0">
              <a:latin typeface="Arial"/>
              <a:cs typeface="Arial"/>
            </a:endParaRPr>
          </a:p>
        </p:txBody>
      </p:sp>
      <p:sp>
        <p:nvSpPr>
          <p:cNvPr id="10" name="object 10"/>
          <p:cNvSpPr/>
          <p:nvPr/>
        </p:nvSpPr>
        <p:spPr>
          <a:xfrm>
            <a:off x="1167307" y="2425319"/>
            <a:ext cx="1287780" cy="0"/>
          </a:xfrm>
          <a:custGeom>
            <a:avLst/>
            <a:gdLst/>
            <a:ahLst/>
            <a:cxnLst/>
            <a:rect l="l" t="t" r="r" b="b"/>
            <a:pathLst>
              <a:path w="1287780">
                <a:moveTo>
                  <a:pt x="0" y="0"/>
                </a:moveTo>
                <a:lnTo>
                  <a:pt x="1287729" y="0"/>
                </a:lnTo>
              </a:path>
            </a:pathLst>
          </a:custGeom>
          <a:ln w="16509">
            <a:solidFill>
              <a:srgbClr val="0D57C4"/>
            </a:solidFill>
          </a:ln>
        </p:spPr>
        <p:txBody>
          <a:bodyPr wrap="square" lIns="0" tIns="0" rIns="0" bIns="0" rtlCol="0"/>
          <a:lstStyle/>
          <a:p>
            <a:endParaRPr/>
          </a:p>
        </p:txBody>
      </p:sp>
      <p:sp>
        <p:nvSpPr>
          <p:cNvPr id="11" name="object 11"/>
          <p:cNvSpPr/>
          <p:nvPr/>
        </p:nvSpPr>
        <p:spPr>
          <a:xfrm>
            <a:off x="2455036" y="2425319"/>
            <a:ext cx="1209040" cy="0"/>
          </a:xfrm>
          <a:custGeom>
            <a:avLst/>
            <a:gdLst/>
            <a:ahLst/>
            <a:cxnLst/>
            <a:rect l="l" t="t" r="r" b="b"/>
            <a:pathLst>
              <a:path w="1209039">
                <a:moveTo>
                  <a:pt x="0" y="0"/>
                </a:moveTo>
                <a:lnTo>
                  <a:pt x="1208532" y="0"/>
                </a:lnTo>
              </a:path>
            </a:pathLst>
          </a:custGeom>
          <a:ln w="16509">
            <a:solidFill>
              <a:srgbClr val="333333"/>
            </a:solidFill>
          </a:ln>
        </p:spPr>
        <p:txBody>
          <a:bodyPr wrap="square" lIns="0" tIns="0" rIns="0" bIns="0" rtlCol="0"/>
          <a:lstStyle/>
          <a:p>
            <a:endParaRPr/>
          </a:p>
        </p:txBody>
      </p:sp>
      <p:sp>
        <p:nvSpPr>
          <p:cNvPr id="12" name="object 12"/>
          <p:cNvSpPr txBox="1"/>
          <p:nvPr/>
        </p:nvSpPr>
        <p:spPr>
          <a:xfrm>
            <a:off x="1154683" y="2128170"/>
            <a:ext cx="2523490" cy="369332"/>
          </a:xfrm>
          <a:prstGeom prst="rect">
            <a:avLst/>
          </a:prstGeom>
        </p:spPr>
        <p:txBody>
          <a:bodyPr vert="horz" wrap="square" lIns="0" tIns="0" rIns="0" bIns="0" rtlCol="0">
            <a:spAutoFit/>
          </a:bodyPr>
          <a:lstStyle/>
          <a:p>
            <a:pPr marL="12700">
              <a:lnSpc>
                <a:spcPct val="100000"/>
              </a:lnSpc>
            </a:pPr>
            <a:r>
              <a:rPr sz="2400" b="1" dirty="0">
                <a:solidFill>
                  <a:srgbClr val="0D57C4"/>
                </a:solidFill>
                <a:latin typeface="Arial"/>
                <a:cs typeface="Arial"/>
              </a:rPr>
              <a:t>P</a:t>
            </a:r>
            <a:r>
              <a:rPr sz="2400" b="1" spc="-10" dirty="0">
                <a:solidFill>
                  <a:srgbClr val="0D57C4"/>
                </a:solidFill>
                <a:latin typeface="Arial"/>
                <a:cs typeface="Arial"/>
              </a:rPr>
              <a:t>e</a:t>
            </a:r>
            <a:r>
              <a:rPr sz="2400" b="1" dirty="0">
                <a:solidFill>
                  <a:srgbClr val="0D57C4"/>
                </a:solidFill>
                <a:latin typeface="Arial"/>
                <a:cs typeface="Arial"/>
              </a:rPr>
              <a:t>diatri</a:t>
            </a:r>
            <a:r>
              <a:rPr sz="2400" b="1" spc="5" dirty="0">
                <a:solidFill>
                  <a:srgbClr val="0D57C4"/>
                </a:solidFill>
                <a:latin typeface="Arial"/>
                <a:cs typeface="Arial"/>
              </a:rPr>
              <a:t>c</a:t>
            </a:r>
            <a:r>
              <a:rPr sz="2400" b="1" dirty="0">
                <a:solidFill>
                  <a:srgbClr val="333333"/>
                </a:solidFill>
                <a:latin typeface="Arial"/>
                <a:cs typeface="Arial"/>
              </a:rPr>
              <a:t>,</a:t>
            </a:r>
            <a:r>
              <a:rPr sz="2400" b="1" spc="-15" dirty="0">
                <a:solidFill>
                  <a:srgbClr val="333333"/>
                </a:solidFill>
                <a:latin typeface="Arial"/>
                <a:cs typeface="Arial"/>
              </a:rPr>
              <a:t> </a:t>
            </a:r>
            <a:r>
              <a:rPr sz="2400" b="1" dirty="0">
                <a:solidFill>
                  <a:srgbClr val="333333"/>
                </a:solidFill>
                <a:latin typeface="Arial"/>
                <a:cs typeface="Arial"/>
              </a:rPr>
              <a:t>n=2</a:t>
            </a:r>
            <a:r>
              <a:rPr lang="en-US" sz="2400" b="1" dirty="0">
                <a:solidFill>
                  <a:srgbClr val="333333"/>
                </a:solidFill>
                <a:latin typeface="Arial"/>
                <a:cs typeface="Arial"/>
              </a:rPr>
              <a:t>652</a:t>
            </a:r>
            <a:endParaRPr sz="2400" dirty="0">
              <a:latin typeface="Arial"/>
              <a:cs typeface="Arial"/>
            </a:endParaRPr>
          </a:p>
        </p:txBody>
      </p:sp>
      <p:sp>
        <p:nvSpPr>
          <p:cNvPr id="15" name="object 15"/>
          <p:cNvSpPr/>
          <p:nvPr/>
        </p:nvSpPr>
        <p:spPr>
          <a:xfrm>
            <a:off x="3409188" y="5362955"/>
            <a:ext cx="2257043" cy="3627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17" name="object 17"/>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13" name="Picture 12">
            <a:extLst>
              <a:ext uri="{FF2B5EF4-FFF2-40B4-BE49-F238E27FC236}">
                <a16:creationId xmlns:a16="http://schemas.microsoft.com/office/drawing/2014/main" id="{8BBA2D3D-38AD-8AD5-1AA5-8109A6725FF3}"/>
              </a:ext>
            </a:extLst>
          </p:cNvPr>
          <p:cNvPicPr>
            <a:picLocks noChangeAspect="1"/>
          </p:cNvPicPr>
          <p:nvPr/>
        </p:nvPicPr>
        <p:blipFill>
          <a:blip r:embed="rId6"/>
          <a:srcRect t="5643" r="46056" b="13212"/>
          <a:stretch/>
        </p:blipFill>
        <p:spPr>
          <a:xfrm>
            <a:off x="847725" y="2526797"/>
            <a:ext cx="3137405" cy="2750529"/>
          </a:xfrm>
          <a:prstGeom prst="rect">
            <a:avLst/>
          </a:prstGeom>
        </p:spPr>
      </p:pic>
      <p:pic>
        <p:nvPicPr>
          <p:cNvPr id="14" name="Picture 13">
            <a:extLst>
              <a:ext uri="{FF2B5EF4-FFF2-40B4-BE49-F238E27FC236}">
                <a16:creationId xmlns:a16="http://schemas.microsoft.com/office/drawing/2014/main" id="{EADEC0F7-304B-186E-F180-0843A2BB9823}"/>
              </a:ext>
            </a:extLst>
          </p:cNvPr>
          <p:cNvPicPr>
            <a:picLocks noChangeAspect="1"/>
          </p:cNvPicPr>
          <p:nvPr/>
        </p:nvPicPr>
        <p:blipFill>
          <a:blip r:embed="rId6"/>
          <a:srcRect l="52620" t="7288" r="1524" b="14032"/>
          <a:stretch/>
        </p:blipFill>
        <p:spPr>
          <a:xfrm>
            <a:off x="5797295" y="2565352"/>
            <a:ext cx="2667000" cy="2667000"/>
          </a:xfrm>
          <a:prstGeom prst="rect">
            <a:avLst/>
          </a:prstGeom>
        </p:spPr>
      </p:pic>
      <p:pic>
        <p:nvPicPr>
          <p:cNvPr id="19" name="Picture 18">
            <a:extLst>
              <a:ext uri="{FF2B5EF4-FFF2-40B4-BE49-F238E27FC236}">
                <a16:creationId xmlns:a16="http://schemas.microsoft.com/office/drawing/2014/main" id="{D3D83993-E962-8F4B-DBE2-BA5CF8FCA1B8}"/>
              </a:ext>
            </a:extLst>
          </p:cNvPr>
          <p:cNvPicPr>
            <a:picLocks noChangeAspect="1"/>
          </p:cNvPicPr>
          <p:nvPr/>
        </p:nvPicPr>
        <p:blipFill>
          <a:blip r:embed="rId6"/>
          <a:srcRect t="3047" r="92055" b="18273"/>
          <a:stretch/>
        </p:blipFill>
        <p:spPr>
          <a:xfrm>
            <a:off x="5320095" y="2425319"/>
            <a:ext cx="462087" cy="26670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030922" y="193421"/>
            <a:ext cx="7075169" cy="670085"/>
          </a:xfrm>
          <a:prstGeom prst="rect">
            <a:avLst/>
          </a:prstGeom>
        </p:spPr>
        <p:txBody>
          <a:bodyPr vert="horz" wrap="square" lIns="0" tIns="66704" rIns="0" bIns="0" rtlCol="0">
            <a:spAutoFit/>
          </a:bodyPr>
          <a:lstStyle/>
          <a:p>
            <a:pPr marL="462280">
              <a:lnSpc>
                <a:spcPts val="4660"/>
              </a:lnSpc>
            </a:pPr>
            <a:r>
              <a:rPr spc="-25" dirty="0">
                <a:latin typeface="Arial"/>
                <a:cs typeface="Arial"/>
              </a:rPr>
              <a:t>Colon</a:t>
            </a:r>
            <a:r>
              <a:rPr spc="-5" dirty="0">
                <a:latin typeface="Arial"/>
                <a:cs typeface="Arial"/>
              </a:rPr>
              <a:t> </a:t>
            </a:r>
            <a:r>
              <a:rPr spc="-20" dirty="0">
                <a:latin typeface="Arial"/>
                <a:cs typeface="Arial"/>
              </a:rPr>
              <a:t>Inc</a:t>
            </a:r>
            <a:r>
              <a:rPr spc="-5" dirty="0">
                <a:latin typeface="Arial"/>
                <a:cs typeface="Arial"/>
              </a:rPr>
              <a:t>l</a:t>
            </a:r>
            <a:r>
              <a:rPr spc="-25" dirty="0">
                <a:latin typeface="Arial"/>
                <a:cs typeface="Arial"/>
              </a:rPr>
              <a:t>usion</a:t>
            </a:r>
            <a:r>
              <a:rPr spc="10" dirty="0">
                <a:latin typeface="Arial"/>
                <a:cs typeface="Arial"/>
              </a:rPr>
              <a:t> </a:t>
            </a:r>
            <a:r>
              <a:rPr spc="-25" dirty="0">
                <a:latin typeface="Arial"/>
                <a:cs typeface="Arial"/>
              </a:rPr>
              <a:t>Over</a:t>
            </a:r>
            <a:r>
              <a:rPr spc="25" dirty="0">
                <a:latin typeface="Arial"/>
                <a:cs typeface="Arial"/>
              </a:rPr>
              <a:t> </a:t>
            </a:r>
            <a:r>
              <a:rPr spc="-25" dirty="0">
                <a:latin typeface="Arial"/>
                <a:cs typeface="Arial"/>
              </a:rPr>
              <a:t>Time</a:t>
            </a:r>
          </a:p>
        </p:txBody>
      </p:sp>
      <p:sp>
        <p:nvSpPr>
          <p:cNvPr id="8" name="object 8"/>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9" name="object 9"/>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5" name="Picture 4">
            <a:extLst>
              <a:ext uri="{FF2B5EF4-FFF2-40B4-BE49-F238E27FC236}">
                <a16:creationId xmlns:a16="http://schemas.microsoft.com/office/drawing/2014/main" id="{84DB579D-5603-B9C4-C0AC-40AA1EFF9B60}"/>
              </a:ext>
            </a:extLst>
          </p:cNvPr>
          <p:cNvPicPr>
            <a:picLocks noChangeAspect="1"/>
          </p:cNvPicPr>
          <p:nvPr/>
        </p:nvPicPr>
        <p:blipFill>
          <a:blip r:embed="rId5"/>
          <a:stretch>
            <a:fillRect/>
          </a:stretch>
        </p:blipFill>
        <p:spPr>
          <a:xfrm>
            <a:off x="903381" y="1518783"/>
            <a:ext cx="7560914" cy="440657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8" name="object 8"/>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9" name="Picture 8">
            <a:extLst>
              <a:ext uri="{FF2B5EF4-FFF2-40B4-BE49-F238E27FC236}">
                <a16:creationId xmlns:a16="http://schemas.microsoft.com/office/drawing/2014/main" id="{7DC28477-D79B-4AF4-8D81-4F026AE7A4BA}"/>
              </a:ext>
            </a:extLst>
          </p:cNvPr>
          <p:cNvPicPr>
            <a:picLocks noChangeAspect="1"/>
          </p:cNvPicPr>
          <p:nvPr/>
        </p:nvPicPr>
        <p:blipFill>
          <a:blip r:embed="rId5"/>
          <a:stretch>
            <a:fillRect/>
          </a:stretch>
        </p:blipFill>
        <p:spPr>
          <a:xfrm>
            <a:off x="838200" y="-152400"/>
            <a:ext cx="7846232" cy="1682642"/>
          </a:xfrm>
          <a:prstGeom prst="rect">
            <a:avLst/>
          </a:prstGeom>
        </p:spPr>
      </p:pic>
      <p:pic>
        <p:nvPicPr>
          <p:cNvPr id="5" name="Picture 4">
            <a:extLst>
              <a:ext uri="{FF2B5EF4-FFF2-40B4-BE49-F238E27FC236}">
                <a16:creationId xmlns:a16="http://schemas.microsoft.com/office/drawing/2014/main" id="{09079E5E-975E-8597-A314-F94450074619}"/>
              </a:ext>
            </a:extLst>
          </p:cNvPr>
          <p:cNvPicPr>
            <a:picLocks noChangeAspect="1"/>
          </p:cNvPicPr>
          <p:nvPr/>
        </p:nvPicPr>
        <p:blipFill>
          <a:blip r:embed="rId6"/>
          <a:stretch>
            <a:fillRect/>
          </a:stretch>
        </p:blipFill>
        <p:spPr>
          <a:xfrm>
            <a:off x="555406" y="1568869"/>
            <a:ext cx="8026201" cy="4677745"/>
          </a:xfrm>
          <a:prstGeom prst="rect">
            <a:avLst/>
          </a:prstGeom>
        </p:spPr>
      </p:pic>
    </p:spTree>
    <p:extLst>
      <p:ext uri="{BB962C8B-B14F-4D97-AF65-F5344CB8AC3E}">
        <p14:creationId xmlns:p14="http://schemas.microsoft.com/office/powerpoint/2010/main" val="107679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692482" y="6099050"/>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89636" y="6215637"/>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617313" y="203618"/>
            <a:ext cx="7075169" cy="720325"/>
          </a:xfrm>
          <a:prstGeom prst="rect">
            <a:avLst/>
          </a:prstGeom>
        </p:spPr>
        <p:txBody>
          <a:bodyPr vert="horz" wrap="square" lIns="0" tIns="225679" rIns="0" bIns="0" rtlCol="0">
            <a:spAutoFit/>
          </a:bodyPr>
          <a:lstStyle/>
          <a:p>
            <a:pPr marL="1078865" algn="ctr">
              <a:lnSpc>
                <a:spcPct val="100000"/>
              </a:lnSpc>
            </a:pPr>
            <a:r>
              <a:rPr lang="en-US" sz="3200" dirty="0">
                <a:latin typeface="Gill Sans MT"/>
                <a:cs typeface="Gill Sans MT"/>
              </a:rPr>
              <a:t>I</a:t>
            </a:r>
            <a:r>
              <a:rPr sz="3200" dirty="0">
                <a:latin typeface="Gill Sans MT"/>
                <a:cs typeface="Gill Sans MT"/>
              </a:rPr>
              <a:t>ITR</a:t>
            </a:r>
            <a:r>
              <a:rPr sz="3200" spc="-25" dirty="0">
                <a:latin typeface="Gill Sans MT"/>
                <a:cs typeface="Gill Sans MT"/>
              </a:rPr>
              <a:t> </a:t>
            </a:r>
            <a:r>
              <a:rPr lang="en-US" sz="3200" dirty="0">
                <a:latin typeface="Gill Sans MT"/>
                <a:cs typeface="Gill Sans MT"/>
              </a:rPr>
              <a:t>Mission</a:t>
            </a:r>
            <a:endParaRPr sz="3200" dirty="0">
              <a:latin typeface="Gill Sans MT"/>
              <a:cs typeface="Gill Sans MT"/>
            </a:endParaRPr>
          </a:p>
        </p:txBody>
      </p:sp>
      <p:sp>
        <p:nvSpPr>
          <p:cNvPr id="7" name="object 7"/>
          <p:cNvSpPr txBox="1"/>
          <p:nvPr/>
        </p:nvSpPr>
        <p:spPr>
          <a:xfrm>
            <a:off x="381000" y="1752600"/>
            <a:ext cx="8496899" cy="2462213"/>
          </a:xfrm>
          <a:prstGeom prst="rect">
            <a:avLst/>
          </a:prstGeom>
        </p:spPr>
        <p:txBody>
          <a:bodyPr vert="horz" wrap="square" lIns="0" tIns="0" rIns="0" bIns="0" rtlCol="0">
            <a:spAutoFit/>
          </a:bodyPr>
          <a:lstStyle/>
          <a:p>
            <a:pPr marL="355600" marR="440055" indent="-342900">
              <a:lnSpc>
                <a:spcPct val="100000"/>
              </a:lnSpc>
              <a:buClr>
                <a:srgbClr val="333333"/>
              </a:buClr>
              <a:buFont typeface="Arial"/>
              <a:buChar char="•"/>
              <a:tabLst>
                <a:tab pos="355600" algn="l"/>
              </a:tabLst>
            </a:pPr>
            <a:r>
              <a:rPr sz="2000" dirty="0">
                <a:solidFill>
                  <a:srgbClr val="333333"/>
                </a:solidFill>
                <a:latin typeface="Arial"/>
                <a:cs typeface="Arial"/>
              </a:rPr>
              <a:t>The</a:t>
            </a:r>
            <a:r>
              <a:rPr sz="2000" spc="-15" dirty="0">
                <a:solidFill>
                  <a:srgbClr val="333333"/>
                </a:solidFill>
                <a:latin typeface="Arial"/>
                <a:cs typeface="Arial"/>
              </a:rPr>
              <a:t> </a:t>
            </a:r>
            <a:r>
              <a:rPr lang="en-US" sz="2000" spc="-15" dirty="0">
                <a:solidFill>
                  <a:srgbClr val="333333"/>
                </a:solidFill>
                <a:latin typeface="Arial"/>
                <a:cs typeface="Arial"/>
              </a:rPr>
              <a:t>International </a:t>
            </a:r>
            <a:r>
              <a:rPr sz="2000" dirty="0">
                <a:solidFill>
                  <a:srgbClr val="333333"/>
                </a:solidFill>
                <a:latin typeface="Arial"/>
                <a:cs typeface="Arial"/>
              </a:rPr>
              <a:t>In</a:t>
            </a:r>
            <a:r>
              <a:rPr sz="2000" spc="-10" dirty="0">
                <a:solidFill>
                  <a:srgbClr val="333333"/>
                </a:solidFill>
                <a:latin typeface="Arial"/>
                <a:cs typeface="Arial"/>
              </a:rPr>
              <a:t>t</a:t>
            </a:r>
            <a:r>
              <a:rPr sz="2000" dirty="0">
                <a:solidFill>
                  <a:srgbClr val="333333"/>
                </a:solidFill>
                <a:latin typeface="Arial"/>
                <a:cs typeface="Arial"/>
              </a:rPr>
              <a:t>e</a:t>
            </a:r>
            <a:r>
              <a:rPr sz="2000" spc="5" dirty="0">
                <a:solidFill>
                  <a:srgbClr val="333333"/>
                </a:solidFill>
                <a:latin typeface="Arial"/>
                <a:cs typeface="Arial"/>
              </a:rPr>
              <a:t>s</a:t>
            </a:r>
            <a:r>
              <a:rPr sz="2000" dirty="0">
                <a:solidFill>
                  <a:srgbClr val="333333"/>
                </a:solidFill>
                <a:latin typeface="Arial"/>
                <a:cs typeface="Arial"/>
              </a:rPr>
              <a:t>tinal</a:t>
            </a:r>
            <a:r>
              <a:rPr sz="2000" spc="-20" dirty="0">
                <a:solidFill>
                  <a:srgbClr val="333333"/>
                </a:solidFill>
                <a:latin typeface="Arial"/>
                <a:cs typeface="Arial"/>
              </a:rPr>
              <a:t> </a:t>
            </a:r>
            <a:r>
              <a:rPr sz="2000" dirty="0">
                <a:solidFill>
                  <a:srgbClr val="333333"/>
                </a:solidFill>
                <a:latin typeface="Arial"/>
                <a:cs typeface="Arial"/>
              </a:rPr>
              <a:t>Tra</a:t>
            </a:r>
            <a:r>
              <a:rPr sz="2000" spc="5" dirty="0">
                <a:solidFill>
                  <a:srgbClr val="333333"/>
                </a:solidFill>
                <a:latin typeface="Arial"/>
                <a:cs typeface="Arial"/>
              </a:rPr>
              <a:t>n</a:t>
            </a:r>
            <a:r>
              <a:rPr sz="2000" dirty="0">
                <a:solidFill>
                  <a:srgbClr val="333333"/>
                </a:solidFill>
                <a:latin typeface="Arial"/>
                <a:cs typeface="Arial"/>
              </a:rPr>
              <a:t>s</a:t>
            </a:r>
            <a:r>
              <a:rPr sz="2000" spc="5" dirty="0">
                <a:solidFill>
                  <a:srgbClr val="333333"/>
                </a:solidFill>
                <a:latin typeface="Arial"/>
                <a:cs typeface="Arial"/>
              </a:rPr>
              <a:t>p</a:t>
            </a:r>
            <a:r>
              <a:rPr sz="2000" dirty="0">
                <a:solidFill>
                  <a:srgbClr val="333333"/>
                </a:solidFill>
                <a:latin typeface="Arial"/>
                <a:cs typeface="Arial"/>
              </a:rPr>
              <a:t>lant</a:t>
            </a:r>
            <a:r>
              <a:rPr sz="2000" spc="-45" dirty="0">
                <a:solidFill>
                  <a:srgbClr val="333333"/>
                </a:solidFill>
                <a:latin typeface="Arial"/>
                <a:cs typeface="Arial"/>
              </a:rPr>
              <a:t> </a:t>
            </a:r>
            <a:r>
              <a:rPr sz="2000" dirty="0">
                <a:solidFill>
                  <a:srgbClr val="333333"/>
                </a:solidFill>
                <a:latin typeface="Arial"/>
                <a:cs typeface="Arial"/>
              </a:rPr>
              <a:t>Registry</a:t>
            </a:r>
            <a:r>
              <a:rPr sz="2000" spc="-25" dirty="0">
                <a:solidFill>
                  <a:srgbClr val="333333"/>
                </a:solidFill>
                <a:latin typeface="Arial"/>
                <a:cs typeface="Arial"/>
              </a:rPr>
              <a:t> </a:t>
            </a:r>
            <a:r>
              <a:rPr sz="2000" dirty="0">
                <a:solidFill>
                  <a:srgbClr val="333333"/>
                </a:solidFill>
                <a:latin typeface="Arial"/>
                <a:cs typeface="Arial"/>
              </a:rPr>
              <a:t>(</a:t>
            </a:r>
            <a:r>
              <a:rPr lang="en-US" sz="2000" dirty="0">
                <a:solidFill>
                  <a:srgbClr val="333333"/>
                </a:solidFill>
                <a:latin typeface="Arial"/>
                <a:cs typeface="Arial"/>
              </a:rPr>
              <a:t>I</a:t>
            </a:r>
            <a:r>
              <a:rPr sz="2000" dirty="0">
                <a:solidFill>
                  <a:srgbClr val="333333"/>
                </a:solidFill>
                <a:latin typeface="Arial"/>
                <a:cs typeface="Arial"/>
              </a:rPr>
              <a:t>ITR)</a:t>
            </a:r>
            <a:r>
              <a:rPr sz="2000" spc="-25" dirty="0">
                <a:solidFill>
                  <a:srgbClr val="333333"/>
                </a:solidFill>
                <a:latin typeface="Arial"/>
                <a:cs typeface="Arial"/>
              </a:rPr>
              <a:t> </a:t>
            </a:r>
            <a:r>
              <a:rPr sz="2000" dirty="0">
                <a:solidFill>
                  <a:srgbClr val="333333"/>
                </a:solidFill>
                <a:latin typeface="Arial"/>
                <a:cs typeface="Arial"/>
              </a:rPr>
              <a:t>c</a:t>
            </a:r>
            <a:r>
              <a:rPr sz="2000" spc="5" dirty="0">
                <a:solidFill>
                  <a:srgbClr val="333333"/>
                </a:solidFill>
                <a:latin typeface="Arial"/>
                <a:cs typeface="Arial"/>
              </a:rPr>
              <a:t>o</a:t>
            </a:r>
            <a:r>
              <a:rPr sz="2000" dirty="0">
                <a:solidFill>
                  <a:srgbClr val="333333"/>
                </a:solidFill>
                <a:latin typeface="Arial"/>
                <a:cs typeface="Arial"/>
              </a:rPr>
              <a:t>llects</a:t>
            </a:r>
            <a:r>
              <a:rPr sz="2000" spc="-5" dirty="0">
                <a:solidFill>
                  <a:srgbClr val="333333"/>
                </a:solidFill>
                <a:latin typeface="Arial"/>
                <a:cs typeface="Arial"/>
              </a:rPr>
              <a:t> </a:t>
            </a:r>
            <a:r>
              <a:rPr sz="2000" dirty="0">
                <a:solidFill>
                  <a:srgbClr val="333333"/>
                </a:solidFill>
                <a:latin typeface="Arial"/>
                <a:cs typeface="Arial"/>
              </a:rPr>
              <a:t>data</a:t>
            </a:r>
            <a:r>
              <a:rPr sz="2000" spc="-30" dirty="0">
                <a:solidFill>
                  <a:srgbClr val="333333"/>
                </a:solidFill>
                <a:latin typeface="Arial"/>
                <a:cs typeface="Arial"/>
              </a:rPr>
              <a:t> </a:t>
            </a:r>
            <a:r>
              <a:rPr sz="2000" dirty="0">
                <a:solidFill>
                  <a:srgbClr val="333333"/>
                </a:solidFill>
                <a:latin typeface="Arial"/>
                <a:cs typeface="Arial"/>
              </a:rPr>
              <a:t>on </a:t>
            </a:r>
            <a:r>
              <a:rPr lang="en-US" sz="2000" spc="-10" dirty="0">
                <a:solidFill>
                  <a:srgbClr val="333333"/>
                </a:solidFill>
                <a:latin typeface="Arial"/>
                <a:cs typeface="Arial"/>
              </a:rPr>
              <a:t>worldwide </a:t>
            </a:r>
            <a:r>
              <a:rPr sz="2000" dirty="0">
                <a:solidFill>
                  <a:srgbClr val="333333"/>
                </a:solidFill>
                <a:latin typeface="Arial"/>
                <a:cs typeface="Arial"/>
              </a:rPr>
              <a:t>a</a:t>
            </a:r>
            <a:r>
              <a:rPr sz="2000" spc="5" dirty="0">
                <a:solidFill>
                  <a:srgbClr val="333333"/>
                </a:solidFill>
                <a:latin typeface="Arial"/>
                <a:cs typeface="Arial"/>
              </a:rPr>
              <a:t>c</a:t>
            </a:r>
            <a:r>
              <a:rPr sz="2000" dirty="0">
                <a:solidFill>
                  <a:srgbClr val="333333"/>
                </a:solidFill>
                <a:latin typeface="Arial"/>
                <a:cs typeface="Arial"/>
              </a:rPr>
              <a:t>ti</a:t>
            </a:r>
            <a:r>
              <a:rPr sz="2000" spc="-15" dirty="0">
                <a:solidFill>
                  <a:srgbClr val="333333"/>
                </a:solidFill>
                <a:latin typeface="Arial"/>
                <a:cs typeface="Arial"/>
              </a:rPr>
              <a:t>v</a:t>
            </a:r>
            <a:r>
              <a:rPr sz="2000" dirty="0">
                <a:solidFill>
                  <a:srgbClr val="333333"/>
                </a:solidFill>
                <a:latin typeface="Arial"/>
                <a:cs typeface="Arial"/>
              </a:rPr>
              <a:t>ity</a:t>
            </a:r>
            <a:r>
              <a:rPr sz="2000" spc="-15" dirty="0">
                <a:solidFill>
                  <a:srgbClr val="333333"/>
                </a:solidFill>
                <a:latin typeface="Arial"/>
                <a:cs typeface="Arial"/>
              </a:rPr>
              <a:t> </a:t>
            </a:r>
            <a:r>
              <a:rPr sz="2000" dirty="0">
                <a:solidFill>
                  <a:srgbClr val="333333"/>
                </a:solidFill>
                <a:latin typeface="Arial"/>
                <a:cs typeface="Arial"/>
              </a:rPr>
              <a:t>&amp; </a:t>
            </a:r>
            <a:r>
              <a:rPr lang="en-US" sz="2000" dirty="0">
                <a:solidFill>
                  <a:srgbClr val="333333"/>
                </a:solidFill>
                <a:latin typeface="Arial"/>
                <a:cs typeface="Arial"/>
              </a:rPr>
              <a:t>results</a:t>
            </a:r>
            <a:r>
              <a:rPr sz="2000" spc="-45" dirty="0">
                <a:solidFill>
                  <a:srgbClr val="333333"/>
                </a:solidFill>
                <a:latin typeface="Arial"/>
                <a:cs typeface="Arial"/>
              </a:rPr>
              <a:t> </a:t>
            </a:r>
            <a:r>
              <a:rPr sz="2000" dirty="0">
                <a:solidFill>
                  <a:srgbClr val="333333"/>
                </a:solidFill>
                <a:latin typeface="Arial"/>
                <a:cs typeface="Arial"/>
              </a:rPr>
              <a:t>of</a:t>
            </a:r>
            <a:r>
              <a:rPr sz="2000" spc="-10" dirty="0">
                <a:solidFill>
                  <a:srgbClr val="333333"/>
                </a:solidFill>
                <a:latin typeface="Arial"/>
                <a:cs typeface="Arial"/>
              </a:rPr>
              <a:t> </a:t>
            </a:r>
            <a:r>
              <a:rPr sz="2000" dirty="0">
                <a:solidFill>
                  <a:srgbClr val="333333"/>
                </a:solidFill>
                <a:latin typeface="Arial"/>
                <a:cs typeface="Arial"/>
              </a:rPr>
              <a:t>intestin</a:t>
            </a:r>
            <a:r>
              <a:rPr lang="en-US" sz="2000" dirty="0">
                <a:solidFill>
                  <a:srgbClr val="333333"/>
                </a:solidFill>
                <a:latin typeface="Arial"/>
                <a:cs typeface="Arial"/>
              </a:rPr>
              <a:t>al</a:t>
            </a:r>
            <a:r>
              <a:rPr sz="2000" spc="-30" dirty="0">
                <a:solidFill>
                  <a:srgbClr val="333333"/>
                </a:solidFill>
                <a:latin typeface="Arial"/>
                <a:cs typeface="Arial"/>
              </a:rPr>
              <a:t> </a:t>
            </a:r>
            <a:r>
              <a:rPr sz="2000" dirty="0">
                <a:solidFill>
                  <a:srgbClr val="333333"/>
                </a:solidFill>
                <a:latin typeface="Arial"/>
                <a:cs typeface="Arial"/>
              </a:rPr>
              <a:t>tran</a:t>
            </a:r>
            <a:r>
              <a:rPr sz="2000" spc="5" dirty="0">
                <a:solidFill>
                  <a:srgbClr val="333333"/>
                </a:solidFill>
                <a:latin typeface="Arial"/>
                <a:cs typeface="Arial"/>
              </a:rPr>
              <a:t>s</a:t>
            </a:r>
            <a:r>
              <a:rPr sz="2000" dirty="0">
                <a:solidFill>
                  <a:srgbClr val="333333"/>
                </a:solidFill>
                <a:latin typeface="Arial"/>
                <a:cs typeface="Arial"/>
              </a:rPr>
              <a:t>plantation</a:t>
            </a:r>
            <a:r>
              <a:rPr lang="en-US" sz="2000" dirty="0">
                <a:solidFill>
                  <a:srgbClr val="333333"/>
                </a:solidFill>
                <a:latin typeface="Arial"/>
                <a:cs typeface="Arial"/>
              </a:rPr>
              <a:t> (</a:t>
            </a:r>
            <a:r>
              <a:rPr lang="en-US" sz="2000" dirty="0" err="1">
                <a:solidFill>
                  <a:srgbClr val="333333"/>
                </a:solidFill>
                <a:latin typeface="Arial"/>
                <a:cs typeface="Arial"/>
              </a:rPr>
              <a:t>ITx</a:t>
            </a:r>
            <a:r>
              <a:rPr lang="en-US" sz="2000" dirty="0">
                <a:solidFill>
                  <a:srgbClr val="333333"/>
                </a:solidFill>
                <a:latin typeface="Arial"/>
                <a:cs typeface="Arial"/>
              </a:rPr>
              <a:t>)</a:t>
            </a:r>
          </a:p>
          <a:p>
            <a:pPr marL="355600" marR="440055" indent="-342900">
              <a:lnSpc>
                <a:spcPct val="100000"/>
              </a:lnSpc>
              <a:buClr>
                <a:srgbClr val="333333"/>
              </a:buClr>
              <a:buFont typeface="Arial"/>
              <a:buChar char="•"/>
              <a:tabLst>
                <a:tab pos="355600" algn="l"/>
              </a:tabLst>
            </a:pPr>
            <a:endParaRPr lang="en-US" sz="2000" dirty="0">
              <a:solidFill>
                <a:srgbClr val="333333"/>
              </a:solidFill>
              <a:latin typeface="Arial"/>
              <a:cs typeface="Arial"/>
            </a:endParaRPr>
          </a:p>
          <a:p>
            <a:pPr marL="355600" marR="440055" indent="-342900">
              <a:lnSpc>
                <a:spcPct val="100000"/>
              </a:lnSpc>
              <a:buClr>
                <a:srgbClr val="333333"/>
              </a:buClr>
              <a:buFont typeface="Arial"/>
              <a:buChar char="•"/>
              <a:tabLst>
                <a:tab pos="355600" algn="l"/>
              </a:tabLst>
            </a:pPr>
            <a:r>
              <a:rPr lang="en-US" sz="2000" dirty="0">
                <a:solidFill>
                  <a:srgbClr val="333333"/>
                </a:solidFill>
                <a:latin typeface="Arial"/>
                <a:cs typeface="Arial"/>
              </a:rPr>
              <a:t>Mission: to provide data on </a:t>
            </a:r>
            <a:r>
              <a:rPr lang="en-US" sz="2000" dirty="0" err="1">
                <a:solidFill>
                  <a:srgbClr val="333333"/>
                </a:solidFill>
                <a:latin typeface="Arial"/>
                <a:cs typeface="Arial"/>
              </a:rPr>
              <a:t>ITx</a:t>
            </a:r>
            <a:r>
              <a:rPr lang="en-US" sz="2000" dirty="0">
                <a:solidFill>
                  <a:srgbClr val="333333"/>
                </a:solidFill>
                <a:latin typeface="Arial"/>
                <a:cs typeface="Arial"/>
              </a:rPr>
              <a:t> outcomes to the international community in order to help </a:t>
            </a:r>
            <a:r>
              <a:rPr lang="en-US" sz="2000" u="sng" dirty="0">
                <a:solidFill>
                  <a:srgbClr val="333333"/>
                </a:solidFill>
                <a:latin typeface="Arial"/>
                <a:cs typeface="Arial"/>
              </a:rPr>
              <a:t>improve patient care</a:t>
            </a:r>
            <a:r>
              <a:rPr lang="en-US" sz="2000" dirty="0">
                <a:solidFill>
                  <a:srgbClr val="333333"/>
                </a:solidFill>
                <a:latin typeface="Arial"/>
                <a:cs typeface="Arial"/>
              </a:rPr>
              <a:t>, and </a:t>
            </a:r>
            <a:r>
              <a:rPr lang="en-US" sz="2000" u="sng" dirty="0">
                <a:solidFill>
                  <a:srgbClr val="333333"/>
                </a:solidFill>
                <a:latin typeface="Arial"/>
                <a:cs typeface="Arial"/>
              </a:rPr>
              <a:t>optimize decision making.</a:t>
            </a:r>
            <a:endParaRPr lang="en-US" sz="2000" dirty="0">
              <a:solidFill>
                <a:srgbClr val="333333"/>
              </a:solidFill>
              <a:latin typeface="Arial"/>
              <a:cs typeface="Arial"/>
            </a:endParaRPr>
          </a:p>
          <a:p>
            <a:pPr marL="355600" marR="440055" indent="-342900">
              <a:lnSpc>
                <a:spcPct val="100000"/>
              </a:lnSpc>
              <a:buClr>
                <a:srgbClr val="333333"/>
              </a:buClr>
              <a:buFont typeface="Arial"/>
              <a:buChar char="•"/>
              <a:tabLst>
                <a:tab pos="355600" algn="l"/>
              </a:tabLst>
            </a:pPr>
            <a:endParaRPr lang="en-US" sz="2000" dirty="0">
              <a:solidFill>
                <a:srgbClr val="333333"/>
              </a:solidFill>
              <a:latin typeface="Arial"/>
              <a:cs typeface="Arial"/>
            </a:endParaRPr>
          </a:p>
          <a:p>
            <a:pPr marL="12700" marR="5080">
              <a:lnSpc>
                <a:spcPct val="100000"/>
              </a:lnSpc>
              <a:buClr>
                <a:srgbClr val="333333"/>
              </a:buClr>
              <a:tabLst>
                <a:tab pos="355600" algn="l"/>
                <a:tab pos="1595755" algn="l"/>
                <a:tab pos="5342255" algn="l"/>
              </a:tabLst>
            </a:pPr>
            <a:endParaRPr lang="en-US" sz="2000" spc="-45" dirty="0">
              <a:solidFill>
                <a:srgbClr val="333333"/>
              </a:solidFill>
              <a:latin typeface="Arial"/>
              <a:cs typeface="Arial"/>
            </a:endParaRPr>
          </a:p>
        </p:txBody>
      </p:sp>
      <p:sp>
        <p:nvSpPr>
          <p:cNvPr id="8" name="object 8"/>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9" name="object 9"/>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23</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266571" y="2693978"/>
            <a:ext cx="6612255" cy="677108"/>
          </a:xfrm>
          <a:prstGeom prst="rect">
            <a:avLst/>
          </a:prstGeom>
        </p:spPr>
        <p:txBody>
          <a:bodyPr vert="horz" wrap="square" lIns="0" tIns="0" rIns="0" bIns="0" rtlCol="0">
            <a:spAutoFit/>
          </a:bodyPr>
          <a:lstStyle/>
          <a:p>
            <a:pPr algn="ctr">
              <a:lnSpc>
                <a:spcPct val="100000"/>
              </a:lnSpc>
            </a:pPr>
            <a:r>
              <a:rPr lang="en-US" sz="4400" b="1" dirty="0">
                <a:latin typeface="Arial"/>
                <a:cs typeface="Arial"/>
              </a:rPr>
              <a:t>Initial Hospitalization</a:t>
            </a:r>
            <a:endParaRPr sz="4400" dirty="0">
              <a:latin typeface="Arial"/>
              <a:cs typeface="Arial"/>
            </a:endParaRPr>
          </a:p>
        </p:txBody>
      </p:sp>
      <p:sp>
        <p:nvSpPr>
          <p:cNvPr id="7" name="object 7"/>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8" name="object 8"/>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447800" y="455708"/>
            <a:ext cx="6612255" cy="677108"/>
          </a:xfrm>
          <a:prstGeom prst="rect">
            <a:avLst/>
          </a:prstGeom>
        </p:spPr>
        <p:txBody>
          <a:bodyPr vert="horz" wrap="square" lIns="0" tIns="0" rIns="0" bIns="0" rtlCol="0">
            <a:spAutoFit/>
          </a:bodyPr>
          <a:lstStyle/>
          <a:p>
            <a:pPr algn="ctr">
              <a:lnSpc>
                <a:spcPct val="100000"/>
              </a:lnSpc>
            </a:pPr>
            <a:r>
              <a:rPr lang="en-US" sz="4400" b="1" dirty="0">
                <a:latin typeface="Arial"/>
                <a:cs typeface="Arial"/>
              </a:rPr>
              <a:t>Initial Length of Stay</a:t>
            </a:r>
            <a:endParaRPr sz="4400" dirty="0">
              <a:latin typeface="Arial"/>
              <a:cs typeface="Arial"/>
            </a:endParaRPr>
          </a:p>
        </p:txBody>
      </p:sp>
      <p:sp>
        <p:nvSpPr>
          <p:cNvPr id="7" name="object 7"/>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8" name="object 8"/>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graphicFrame>
        <p:nvGraphicFramePr>
          <p:cNvPr id="9" name="Table 6">
            <a:extLst>
              <a:ext uri="{FF2B5EF4-FFF2-40B4-BE49-F238E27FC236}">
                <a16:creationId xmlns:a16="http://schemas.microsoft.com/office/drawing/2014/main" id="{BB6F53F4-1E16-4BE6-ACB3-D401DC04F37C}"/>
              </a:ext>
            </a:extLst>
          </p:cNvPr>
          <p:cNvGraphicFramePr>
            <a:graphicFrameLocks noGrp="1"/>
          </p:cNvGraphicFramePr>
          <p:nvPr>
            <p:extLst>
              <p:ext uri="{D42A27DB-BD31-4B8C-83A1-F6EECF244321}">
                <p14:modId xmlns:p14="http://schemas.microsoft.com/office/powerpoint/2010/main" val="1406365352"/>
              </p:ext>
            </p:extLst>
          </p:nvPr>
        </p:nvGraphicFramePr>
        <p:xfrm>
          <a:off x="1447800" y="1295400"/>
          <a:ext cx="6452865" cy="1280160"/>
        </p:xfrm>
        <a:graphic>
          <a:graphicData uri="http://schemas.openxmlformats.org/drawingml/2006/table">
            <a:tbl>
              <a:tblPr firstRow="1" bandRow="1">
                <a:tableStyleId>{5C22544A-7EE6-4342-B048-85BDC9FD1C3A}</a:tableStyleId>
              </a:tblPr>
              <a:tblGrid>
                <a:gridCol w="2428531">
                  <a:extLst>
                    <a:ext uri="{9D8B030D-6E8A-4147-A177-3AD203B41FA5}">
                      <a16:colId xmlns:a16="http://schemas.microsoft.com/office/drawing/2014/main" val="3377270126"/>
                    </a:ext>
                  </a:extLst>
                </a:gridCol>
                <a:gridCol w="1658279">
                  <a:extLst>
                    <a:ext uri="{9D8B030D-6E8A-4147-A177-3AD203B41FA5}">
                      <a16:colId xmlns:a16="http://schemas.microsoft.com/office/drawing/2014/main" val="1950225483"/>
                    </a:ext>
                  </a:extLst>
                </a:gridCol>
                <a:gridCol w="2366055">
                  <a:extLst>
                    <a:ext uri="{9D8B030D-6E8A-4147-A177-3AD203B41FA5}">
                      <a16:colId xmlns:a16="http://schemas.microsoft.com/office/drawing/2014/main" val="1489505961"/>
                    </a:ext>
                  </a:extLst>
                </a:gridCol>
              </a:tblGrid>
              <a:tr h="370840">
                <a:tc>
                  <a:txBody>
                    <a:bodyPr/>
                    <a:lstStyle/>
                    <a:p>
                      <a:endParaRPr lang="en-US" sz="2400" b="1" dirty="0"/>
                    </a:p>
                  </a:txBody>
                  <a:tcPr/>
                </a:tc>
                <a:tc>
                  <a:txBody>
                    <a:bodyPr/>
                    <a:lstStyle/>
                    <a:p>
                      <a:r>
                        <a:rPr lang="en-US" sz="2400" b="1" dirty="0"/>
                        <a:t>Pediatric</a:t>
                      </a:r>
                    </a:p>
                  </a:txBody>
                  <a:tcPr/>
                </a:tc>
                <a:tc>
                  <a:txBody>
                    <a:bodyPr/>
                    <a:lstStyle/>
                    <a:p>
                      <a:r>
                        <a:rPr lang="en-US" sz="2400" b="1" dirty="0"/>
                        <a:t>Adult</a:t>
                      </a:r>
                    </a:p>
                  </a:txBody>
                  <a:tcPr/>
                </a:tc>
                <a:extLst>
                  <a:ext uri="{0D108BD9-81ED-4DB2-BD59-A6C34878D82A}">
                    <a16:rowId xmlns:a16="http://schemas.microsoft.com/office/drawing/2014/main" val="2674233560"/>
                  </a:ext>
                </a:extLst>
              </a:tr>
              <a:tr h="370840">
                <a:tc>
                  <a:txBody>
                    <a:bodyPr/>
                    <a:lstStyle/>
                    <a:p>
                      <a:r>
                        <a:rPr lang="en-US" sz="2400" b="1" dirty="0"/>
                        <a:t>Median </a:t>
                      </a:r>
                    </a:p>
                    <a:p>
                      <a:r>
                        <a:rPr lang="en-US" sz="2400" b="1" dirty="0"/>
                        <a:t>Initial LOS  (days)</a:t>
                      </a:r>
                    </a:p>
                  </a:txBody>
                  <a:tcPr/>
                </a:tc>
                <a:tc>
                  <a:txBody>
                    <a:bodyPr/>
                    <a:lstStyle/>
                    <a:p>
                      <a:r>
                        <a:rPr lang="en-US" sz="2400" b="1" dirty="0"/>
                        <a:t>53 (34, 90)</a:t>
                      </a:r>
                    </a:p>
                  </a:txBody>
                  <a:tcPr/>
                </a:tc>
                <a:tc>
                  <a:txBody>
                    <a:bodyPr/>
                    <a:lstStyle/>
                    <a:p>
                      <a:r>
                        <a:rPr lang="en-US" sz="2400" b="1" dirty="0"/>
                        <a:t>41 (25, 70)</a:t>
                      </a:r>
                    </a:p>
                  </a:txBody>
                  <a:tcPr/>
                </a:tc>
                <a:extLst>
                  <a:ext uri="{0D108BD9-81ED-4DB2-BD59-A6C34878D82A}">
                    <a16:rowId xmlns:a16="http://schemas.microsoft.com/office/drawing/2014/main" val="3034791981"/>
                  </a:ext>
                </a:extLst>
              </a:tr>
            </a:tbl>
          </a:graphicData>
        </a:graphic>
      </p:graphicFrame>
      <p:sp>
        <p:nvSpPr>
          <p:cNvPr id="5" name="TextBox 4">
            <a:extLst>
              <a:ext uri="{FF2B5EF4-FFF2-40B4-BE49-F238E27FC236}">
                <a16:creationId xmlns:a16="http://schemas.microsoft.com/office/drawing/2014/main" id="{2854454A-DED9-9815-8185-C6E57E373372}"/>
              </a:ext>
            </a:extLst>
          </p:cNvPr>
          <p:cNvSpPr txBox="1"/>
          <p:nvPr/>
        </p:nvSpPr>
        <p:spPr>
          <a:xfrm>
            <a:off x="1505296" y="2932674"/>
            <a:ext cx="6452865" cy="369332"/>
          </a:xfrm>
          <a:prstGeom prst="rect">
            <a:avLst/>
          </a:prstGeom>
          <a:noFill/>
        </p:spPr>
        <p:txBody>
          <a:bodyPr wrap="square">
            <a:spAutoFit/>
          </a:bodyPr>
          <a:lstStyle/>
          <a:p>
            <a:r>
              <a:rPr lang="en-US" b="1" dirty="0"/>
              <a:t> The initial length of stay has not changed significantly over time</a:t>
            </a:r>
          </a:p>
        </p:txBody>
      </p:sp>
    </p:spTree>
    <p:extLst>
      <p:ext uri="{BB962C8B-B14F-4D97-AF65-F5344CB8AC3E}">
        <p14:creationId xmlns:p14="http://schemas.microsoft.com/office/powerpoint/2010/main" val="3165188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0" y="324343"/>
            <a:ext cx="9144000" cy="677108"/>
          </a:xfrm>
          <a:prstGeom prst="rect">
            <a:avLst/>
          </a:prstGeom>
        </p:spPr>
        <p:txBody>
          <a:bodyPr vert="horz" wrap="square" lIns="0" tIns="0" rIns="0" bIns="0" rtlCol="0">
            <a:spAutoFit/>
          </a:bodyPr>
          <a:lstStyle/>
          <a:p>
            <a:pPr algn="ctr">
              <a:lnSpc>
                <a:spcPct val="100000"/>
              </a:lnSpc>
            </a:pPr>
            <a:r>
              <a:rPr lang="en-US" sz="4400" b="1" dirty="0">
                <a:latin typeface="Arial"/>
                <a:cs typeface="Arial"/>
              </a:rPr>
              <a:t>Induction Immunosuppression</a:t>
            </a:r>
            <a:endParaRPr sz="4400" dirty="0">
              <a:latin typeface="Arial"/>
              <a:cs typeface="Arial"/>
            </a:endParaRPr>
          </a:p>
        </p:txBody>
      </p:sp>
      <p:sp>
        <p:nvSpPr>
          <p:cNvPr id="7" name="object 7"/>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8" name="object 8"/>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5" name="Picture 4">
            <a:extLst>
              <a:ext uri="{FF2B5EF4-FFF2-40B4-BE49-F238E27FC236}">
                <a16:creationId xmlns:a16="http://schemas.microsoft.com/office/drawing/2014/main" id="{D967E2C9-55A6-410C-8F28-0EAD0FC4B750}"/>
              </a:ext>
            </a:extLst>
          </p:cNvPr>
          <p:cNvPicPr>
            <a:picLocks noChangeAspect="1"/>
          </p:cNvPicPr>
          <p:nvPr/>
        </p:nvPicPr>
        <p:blipFill>
          <a:blip r:embed="rId5"/>
          <a:srcRect r="4762" b="93620"/>
          <a:stretch/>
        </p:blipFill>
        <p:spPr>
          <a:xfrm>
            <a:off x="0" y="1295402"/>
            <a:ext cx="4953000" cy="205004"/>
          </a:xfrm>
          <a:prstGeom prst="rect">
            <a:avLst/>
          </a:prstGeom>
        </p:spPr>
      </p:pic>
      <p:pic>
        <p:nvPicPr>
          <p:cNvPr id="10" name="Picture 9">
            <a:extLst>
              <a:ext uri="{FF2B5EF4-FFF2-40B4-BE49-F238E27FC236}">
                <a16:creationId xmlns:a16="http://schemas.microsoft.com/office/drawing/2014/main" id="{A1236AE3-4084-4631-ABD7-6E1B09C1FCB5}"/>
              </a:ext>
            </a:extLst>
          </p:cNvPr>
          <p:cNvPicPr>
            <a:picLocks noChangeAspect="1"/>
          </p:cNvPicPr>
          <p:nvPr/>
        </p:nvPicPr>
        <p:blipFill rotWithShape="1">
          <a:blip r:embed="rId6"/>
          <a:srcRect t="-2499" r="26466" b="93620"/>
          <a:stretch/>
        </p:blipFill>
        <p:spPr>
          <a:xfrm>
            <a:off x="5319747" y="1229377"/>
            <a:ext cx="3824253" cy="285336"/>
          </a:xfrm>
          <a:prstGeom prst="rect">
            <a:avLst/>
          </a:prstGeom>
        </p:spPr>
      </p:pic>
      <p:sp>
        <p:nvSpPr>
          <p:cNvPr id="13" name="Rectangle 12">
            <a:extLst>
              <a:ext uri="{FF2B5EF4-FFF2-40B4-BE49-F238E27FC236}">
                <a16:creationId xmlns:a16="http://schemas.microsoft.com/office/drawing/2014/main" id="{87E380EF-830E-4107-993E-743AACE01711}"/>
              </a:ext>
            </a:extLst>
          </p:cNvPr>
          <p:cNvSpPr/>
          <p:nvPr/>
        </p:nvSpPr>
        <p:spPr>
          <a:xfrm>
            <a:off x="3058160" y="2557157"/>
            <a:ext cx="1590040"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CA8D906-CD48-2E64-A17C-B5A040383462}"/>
              </a:ext>
            </a:extLst>
          </p:cNvPr>
          <p:cNvPicPr>
            <a:picLocks noChangeAspect="1"/>
          </p:cNvPicPr>
          <p:nvPr/>
        </p:nvPicPr>
        <p:blipFill>
          <a:blip r:embed="rId7"/>
          <a:srcRect t="5204" r="63664"/>
          <a:stretch/>
        </p:blipFill>
        <p:spPr>
          <a:xfrm>
            <a:off x="734749" y="1543001"/>
            <a:ext cx="2853001" cy="4337917"/>
          </a:xfrm>
          <a:prstGeom prst="rect">
            <a:avLst/>
          </a:prstGeom>
        </p:spPr>
      </p:pic>
      <p:pic>
        <p:nvPicPr>
          <p:cNvPr id="14" name="Picture 13">
            <a:extLst>
              <a:ext uri="{FF2B5EF4-FFF2-40B4-BE49-F238E27FC236}">
                <a16:creationId xmlns:a16="http://schemas.microsoft.com/office/drawing/2014/main" id="{5896276A-0CAD-7AFD-6264-799518234228}"/>
              </a:ext>
            </a:extLst>
          </p:cNvPr>
          <p:cNvPicPr>
            <a:picLocks noChangeAspect="1"/>
          </p:cNvPicPr>
          <p:nvPr/>
        </p:nvPicPr>
        <p:blipFill>
          <a:blip r:embed="rId8"/>
          <a:srcRect l="64307" t="6077"/>
          <a:stretch/>
        </p:blipFill>
        <p:spPr>
          <a:xfrm>
            <a:off x="3915030" y="2190552"/>
            <a:ext cx="2075939" cy="3183692"/>
          </a:xfrm>
          <a:prstGeom prst="rect">
            <a:avLst/>
          </a:prstGeom>
        </p:spPr>
      </p:pic>
      <p:pic>
        <p:nvPicPr>
          <p:cNvPr id="15" name="Picture 14">
            <a:extLst>
              <a:ext uri="{FF2B5EF4-FFF2-40B4-BE49-F238E27FC236}">
                <a16:creationId xmlns:a16="http://schemas.microsoft.com/office/drawing/2014/main" id="{499A87E9-B45D-FEF9-BDA4-3D9B32ABCE2B}"/>
              </a:ext>
            </a:extLst>
          </p:cNvPr>
          <p:cNvPicPr>
            <a:picLocks noChangeAspect="1"/>
          </p:cNvPicPr>
          <p:nvPr/>
        </p:nvPicPr>
        <p:blipFill>
          <a:blip r:embed="rId8"/>
          <a:srcRect l="35334" t="7230" r="34169"/>
          <a:stretch/>
        </p:blipFill>
        <p:spPr>
          <a:xfrm>
            <a:off x="6388735" y="1718680"/>
            <a:ext cx="2376801" cy="4213760"/>
          </a:xfrm>
          <a:prstGeom prst="rect">
            <a:avLst/>
          </a:prstGeom>
        </p:spPr>
      </p:pic>
    </p:spTree>
    <p:extLst>
      <p:ext uri="{BB962C8B-B14F-4D97-AF65-F5344CB8AC3E}">
        <p14:creationId xmlns:p14="http://schemas.microsoft.com/office/powerpoint/2010/main" val="3863723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371600" y="838200"/>
            <a:ext cx="6612255" cy="1354217"/>
          </a:xfrm>
          <a:prstGeom prst="rect">
            <a:avLst/>
          </a:prstGeom>
        </p:spPr>
        <p:txBody>
          <a:bodyPr vert="horz" wrap="square" lIns="0" tIns="0" rIns="0" bIns="0" rtlCol="0">
            <a:spAutoFit/>
          </a:bodyPr>
          <a:lstStyle/>
          <a:p>
            <a:pPr algn="ctr">
              <a:lnSpc>
                <a:spcPct val="100000"/>
              </a:lnSpc>
            </a:pPr>
            <a:r>
              <a:rPr lang="en-US" sz="4400" b="1" dirty="0">
                <a:latin typeface="Arial"/>
                <a:cs typeface="Arial"/>
              </a:rPr>
              <a:t>Rejection During Initial Hospitalization</a:t>
            </a:r>
            <a:endParaRPr sz="4400" dirty="0">
              <a:latin typeface="Arial"/>
              <a:cs typeface="Arial"/>
            </a:endParaRPr>
          </a:p>
        </p:txBody>
      </p:sp>
      <p:sp>
        <p:nvSpPr>
          <p:cNvPr id="7" name="object 7"/>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8" name="object 8"/>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graphicFrame>
        <p:nvGraphicFramePr>
          <p:cNvPr id="9" name="Table 6">
            <a:extLst>
              <a:ext uri="{FF2B5EF4-FFF2-40B4-BE49-F238E27FC236}">
                <a16:creationId xmlns:a16="http://schemas.microsoft.com/office/drawing/2014/main" id="{BB6F53F4-1E16-4BE6-ACB3-D401DC04F37C}"/>
              </a:ext>
            </a:extLst>
          </p:cNvPr>
          <p:cNvGraphicFramePr>
            <a:graphicFrameLocks noGrp="1"/>
          </p:cNvGraphicFramePr>
          <p:nvPr>
            <p:extLst>
              <p:ext uri="{D42A27DB-BD31-4B8C-83A1-F6EECF244321}">
                <p14:modId xmlns:p14="http://schemas.microsoft.com/office/powerpoint/2010/main" val="2262294070"/>
              </p:ext>
            </p:extLst>
          </p:nvPr>
        </p:nvGraphicFramePr>
        <p:xfrm>
          <a:off x="838200" y="3302676"/>
          <a:ext cx="8098155" cy="1371600"/>
        </p:xfrm>
        <a:graphic>
          <a:graphicData uri="http://schemas.openxmlformats.org/drawingml/2006/table">
            <a:tbl>
              <a:tblPr firstRow="1" bandRow="1">
                <a:tableStyleId>{5C22544A-7EE6-4342-B048-85BDC9FD1C3A}</a:tableStyleId>
              </a:tblPr>
              <a:tblGrid>
                <a:gridCol w="1621154">
                  <a:extLst>
                    <a:ext uri="{9D8B030D-6E8A-4147-A177-3AD203B41FA5}">
                      <a16:colId xmlns:a16="http://schemas.microsoft.com/office/drawing/2014/main" val="3377270126"/>
                    </a:ext>
                  </a:extLst>
                </a:gridCol>
                <a:gridCol w="1905000">
                  <a:extLst>
                    <a:ext uri="{9D8B030D-6E8A-4147-A177-3AD203B41FA5}">
                      <a16:colId xmlns:a16="http://schemas.microsoft.com/office/drawing/2014/main" val="1950225483"/>
                    </a:ext>
                  </a:extLst>
                </a:gridCol>
                <a:gridCol w="2057400">
                  <a:extLst>
                    <a:ext uri="{9D8B030D-6E8A-4147-A177-3AD203B41FA5}">
                      <a16:colId xmlns:a16="http://schemas.microsoft.com/office/drawing/2014/main" val="221986135"/>
                    </a:ext>
                  </a:extLst>
                </a:gridCol>
                <a:gridCol w="2514601">
                  <a:extLst>
                    <a:ext uri="{9D8B030D-6E8A-4147-A177-3AD203B41FA5}">
                      <a16:colId xmlns:a16="http://schemas.microsoft.com/office/drawing/2014/main" val="1804433968"/>
                    </a:ext>
                  </a:extLst>
                </a:gridCol>
              </a:tblGrid>
              <a:tr h="370840">
                <a:tc>
                  <a:txBody>
                    <a:bodyPr/>
                    <a:lstStyle/>
                    <a:p>
                      <a:endParaRPr lang="en-US" sz="2400" b="1" dirty="0"/>
                    </a:p>
                  </a:txBody>
                  <a:tcPr/>
                </a:tc>
                <a:tc>
                  <a:txBody>
                    <a:bodyPr/>
                    <a:lstStyle/>
                    <a:p>
                      <a:r>
                        <a:rPr lang="en-US" sz="2400" b="1" dirty="0"/>
                        <a:t>No Rejection</a:t>
                      </a:r>
                    </a:p>
                  </a:txBody>
                  <a:tcPr/>
                </a:tc>
                <a:tc>
                  <a:txBody>
                    <a:bodyPr/>
                    <a:lstStyle/>
                    <a:p>
                      <a:r>
                        <a:rPr lang="en-US" sz="2400" b="1" dirty="0"/>
                        <a:t>Mild ACR</a:t>
                      </a:r>
                    </a:p>
                  </a:txBody>
                  <a:tcPr/>
                </a:tc>
                <a:tc>
                  <a:txBody>
                    <a:bodyPr/>
                    <a:lstStyle/>
                    <a:p>
                      <a:r>
                        <a:rPr lang="en-US" sz="2400" b="1" dirty="0"/>
                        <a:t>Mod-Severe ACR</a:t>
                      </a:r>
                    </a:p>
                  </a:txBody>
                  <a:tcPr/>
                </a:tc>
                <a:extLst>
                  <a:ext uri="{0D108BD9-81ED-4DB2-BD59-A6C34878D82A}">
                    <a16:rowId xmlns:a16="http://schemas.microsoft.com/office/drawing/2014/main" val="2674233560"/>
                  </a:ext>
                </a:extLst>
              </a:tr>
              <a:tr h="370840">
                <a:tc>
                  <a:txBody>
                    <a:bodyPr/>
                    <a:lstStyle/>
                    <a:p>
                      <a:r>
                        <a:rPr lang="en-US" sz="2400" b="1" dirty="0"/>
                        <a:t>Pediatric</a:t>
                      </a:r>
                    </a:p>
                  </a:txBody>
                  <a:tcPr/>
                </a:tc>
                <a:tc>
                  <a:txBody>
                    <a:bodyPr/>
                    <a:lstStyle/>
                    <a:p>
                      <a:r>
                        <a:rPr lang="en-US" sz="2400" b="1" dirty="0"/>
                        <a:t>69%</a:t>
                      </a:r>
                    </a:p>
                  </a:txBody>
                  <a:tcPr/>
                </a:tc>
                <a:tc>
                  <a:txBody>
                    <a:bodyPr/>
                    <a:lstStyle/>
                    <a:p>
                      <a:r>
                        <a:rPr lang="en-US" sz="2400" b="1" dirty="0"/>
                        <a:t>11%</a:t>
                      </a:r>
                    </a:p>
                  </a:txBody>
                  <a:tcPr/>
                </a:tc>
                <a:tc>
                  <a:txBody>
                    <a:bodyPr/>
                    <a:lstStyle/>
                    <a:p>
                      <a:r>
                        <a:rPr lang="en-US" sz="2400" b="1" dirty="0"/>
                        <a:t>20%</a:t>
                      </a:r>
                    </a:p>
                  </a:txBody>
                  <a:tcPr/>
                </a:tc>
                <a:extLst>
                  <a:ext uri="{0D108BD9-81ED-4DB2-BD59-A6C34878D82A}">
                    <a16:rowId xmlns:a16="http://schemas.microsoft.com/office/drawing/2014/main" val="3034791981"/>
                  </a:ext>
                </a:extLst>
              </a:tr>
              <a:tr h="370840">
                <a:tc>
                  <a:txBody>
                    <a:bodyPr/>
                    <a:lstStyle/>
                    <a:p>
                      <a:r>
                        <a:rPr lang="en-US" sz="2400" b="1" dirty="0"/>
                        <a:t>Adult</a:t>
                      </a:r>
                    </a:p>
                  </a:txBody>
                  <a:tcPr/>
                </a:tc>
                <a:tc>
                  <a:txBody>
                    <a:bodyPr/>
                    <a:lstStyle/>
                    <a:p>
                      <a:r>
                        <a:rPr lang="en-US" sz="2400" b="1" dirty="0"/>
                        <a:t>79%</a:t>
                      </a:r>
                    </a:p>
                  </a:txBody>
                  <a:tcPr/>
                </a:tc>
                <a:tc>
                  <a:txBody>
                    <a:bodyPr/>
                    <a:lstStyle/>
                    <a:p>
                      <a:r>
                        <a:rPr lang="en-US" sz="2400" b="1" dirty="0"/>
                        <a:t>7%</a:t>
                      </a:r>
                    </a:p>
                  </a:txBody>
                  <a:tcPr/>
                </a:tc>
                <a:tc>
                  <a:txBody>
                    <a:bodyPr/>
                    <a:lstStyle/>
                    <a:p>
                      <a:r>
                        <a:rPr lang="en-US" sz="2400" b="1" dirty="0"/>
                        <a:t>14%</a:t>
                      </a:r>
                    </a:p>
                  </a:txBody>
                  <a:tcPr/>
                </a:tc>
                <a:extLst>
                  <a:ext uri="{0D108BD9-81ED-4DB2-BD59-A6C34878D82A}">
                    <a16:rowId xmlns:a16="http://schemas.microsoft.com/office/drawing/2014/main" val="1803825871"/>
                  </a:ext>
                </a:extLst>
              </a:tr>
            </a:tbl>
          </a:graphicData>
        </a:graphic>
      </p:graphicFrame>
    </p:spTree>
    <p:extLst>
      <p:ext uri="{BB962C8B-B14F-4D97-AF65-F5344CB8AC3E}">
        <p14:creationId xmlns:p14="http://schemas.microsoft.com/office/powerpoint/2010/main" val="3550050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266571" y="2693978"/>
            <a:ext cx="6612255" cy="677108"/>
          </a:xfrm>
          <a:prstGeom prst="rect">
            <a:avLst/>
          </a:prstGeom>
        </p:spPr>
        <p:txBody>
          <a:bodyPr vert="horz" wrap="square" lIns="0" tIns="0" rIns="0" bIns="0" rtlCol="0">
            <a:spAutoFit/>
          </a:bodyPr>
          <a:lstStyle/>
          <a:p>
            <a:pPr algn="ctr">
              <a:lnSpc>
                <a:spcPct val="100000"/>
              </a:lnSpc>
            </a:pPr>
            <a:r>
              <a:rPr lang="en-US" sz="4400" b="1" dirty="0">
                <a:latin typeface="Arial"/>
                <a:cs typeface="Arial"/>
              </a:rPr>
              <a:t>Long-Term Follow-Up</a:t>
            </a:r>
            <a:endParaRPr sz="4400" dirty="0">
              <a:latin typeface="Arial"/>
              <a:cs typeface="Arial"/>
            </a:endParaRPr>
          </a:p>
        </p:txBody>
      </p:sp>
      <p:sp>
        <p:nvSpPr>
          <p:cNvPr id="7" name="object 7"/>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8" name="object 8"/>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23</a:t>
            </a:r>
            <a:endParaRPr dirty="0"/>
          </a:p>
        </p:txBody>
      </p:sp>
    </p:spTree>
    <p:extLst>
      <p:ext uri="{BB962C8B-B14F-4D97-AF65-F5344CB8AC3E}">
        <p14:creationId xmlns:p14="http://schemas.microsoft.com/office/powerpoint/2010/main" val="3265946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8" name="object 8"/>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graphicFrame>
        <p:nvGraphicFramePr>
          <p:cNvPr id="9" name="Table 6">
            <a:extLst>
              <a:ext uri="{FF2B5EF4-FFF2-40B4-BE49-F238E27FC236}">
                <a16:creationId xmlns:a16="http://schemas.microsoft.com/office/drawing/2014/main" id="{8AF081E3-268E-4E1B-A8BE-5FF5F061F312}"/>
              </a:ext>
            </a:extLst>
          </p:cNvPr>
          <p:cNvGraphicFramePr>
            <a:graphicFrameLocks noGrp="1"/>
          </p:cNvGraphicFramePr>
          <p:nvPr>
            <p:extLst>
              <p:ext uri="{D42A27DB-BD31-4B8C-83A1-F6EECF244321}">
                <p14:modId xmlns:p14="http://schemas.microsoft.com/office/powerpoint/2010/main" val="4218524752"/>
              </p:ext>
            </p:extLst>
          </p:nvPr>
        </p:nvGraphicFramePr>
        <p:xfrm>
          <a:off x="685800" y="2101753"/>
          <a:ext cx="8153401" cy="914400"/>
        </p:xfrm>
        <a:graphic>
          <a:graphicData uri="http://schemas.openxmlformats.org/drawingml/2006/table">
            <a:tbl>
              <a:tblPr firstRow="1" bandRow="1">
                <a:tableStyleId>{5C22544A-7EE6-4342-B048-85BDC9FD1C3A}</a:tableStyleId>
              </a:tblPr>
              <a:tblGrid>
                <a:gridCol w="1716505">
                  <a:extLst>
                    <a:ext uri="{9D8B030D-6E8A-4147-A177-3AD203B41FA5}">
                      <a16:colId xmlns:a16="http://schemas.microsoft.com/office/drawing/2014/main" val="3377270126"/>
                    </a:ext>
                  </a:extLst>
                </a:gridCol>
                <a:gridCol w="715211">
                  <a:extLst>
                    <a:ext uri="{9D8B030D-6E8A-4147-A177-3AD203B41FA5}">
                      <a16:colId xmlns:a16="http://schemas.microsoft.com/office/drawing/2014/main" val="1950225483"/>
                    </a:ext>
                  </a:extLst>
                </a:gridCol>
                <a:gridCol w="643689">
                  <a:extLst>
                    <a:ext uri="{9D8B030D-6E8A-4147-A177-3AD203B41FA5}">
                      <a16:colId xmlns:a16="http://schemas.microsoft.com/office/drawing/2014/main" val="221986135"/>
                    </a:ext>
                  </a:extLst>
                </a:gridCol>
                <a:gridCol w="858253">
                  <a:extLst>
                    <a:ext uri="{9D8B030D-6E8A-4147-A177-3AD203B41FA5}">
                      <a16:colId xmlns:a16="http://schemas.microsoft.com/office/drawing/2014/main" val="1804433968"/>
                    </a:ext>
                  </a:extLst>
                </a:gridCol>
                <a:gridCol w="715211">
                  <a:extLst>
                    <a:ext uri="{9D8B030D-6E8A-4147-A177-3AD203B41FA5}">
                      <a16:colId xmlns:a16="http://schemas.microsoft.com/office/drawing/2014/main" val="3359759775"/>
                    </a:ext>
                  </a:extLst>
                </a:gridCol>
                <a:gridCol w="715211">
                  <a:extLst>
                    <a:ext uri="{9D8B030D-6E8A-4147-A177-3AD203B41FA5}">
                      <a16:colId xmlns:a16="http://schemas.microsoft.com/office/drawing/2014/main" val="707671162"/>
                    </a:ext>
                  </a:extLst>
                </a:gridCol>
                <a:gridCol w="786732">
                  <a:extLst>
                    <a:ext uri="{9D8B030D-6E8A-4147-A177-3AD203B41FA5}">
                      <a16:colId xmlns:a16="http://schemas.microsoft.com/office/drawing/2014/main" val="340147422"/>
                    </a:ext>
                  </a:extLst>
                </a:gridCol>
                <a:gridCol w="2002589">
                  <a:extLst>
                    <a:ext uri="{9D8B030D-6E8A-4147-A177-3AD203B41FA5}">
                      <a16:colId xmlns:a16="http://schemas.microsoft.com/office/drawing/2014/main" val="3644897073"/>
                    </a:ext>
                  </a:extLst>
                </a:gridCol>
              </a:tblGrid>
              <a:tr h="370840">
                <a:tc>
                  <a:txBody>
                    <a:bodyPr/>
                    <a:lstStyle/>
                    <a:p>
                      <a:endParaRPr lang="en-US" sz="2400" b="1" dirty="0"/>
                    </a:p>
                  </a:txBody>
                  <a:tcPr/>
                </a:tc>
                <a:tc>
                  <a:txBody>
                    <a:bodyPr/>
                    <a:lstStyle/>
                    <a:p>
                      <a:r>
                        <a:rPr lang="en-US" sz="2400" b="1" dirty="0"/>
                        <a:t>Tac</a:t>
                      </a:r>
                    </a:p>
                  </a:txBody>
                  <a:tcPr/>
                </a:tc>
                <a:tc>
                  <a:txBody>
                    <a:bodyPr/>
                    <a:lstStyle/>
                    <a:p>
                      <a:r>
                        <a:rPr lang="en-US" sz="2400" b="1" dirty="0" err="1"/>
                        <a:t>CSa</a:t>
                      </a:r>
                      <a:endParaRPr lang="en-US" sz="2400" b="1" dirty="0"/>
                    </a:p>
                  </a:txBody>
                  <a:tcPr/>
                </a:tc>
                <a:tc>
                  <a:txBody>
                    <a:bodyPr/>
                    <a:lstStyle/>
                    <a:p>
                      <a:r>
                        <a:rPr lang="en-US" sz="2400" b="1" dirty="0"/>
                        <a:t>MMF</a:t>
                      </a:r>
                    </a:p>
                  </a:txBody>
                  <a:tcPr/>
                </a:tc>
                <a:tc>
                  <a:txBody>
                    <a:bodyPr/>
                    <a:lstStyle/>
                    <a:p>
                      <a:r>
                        <a:rPr lang="en-US" sz="2400" b="1" dirty="0"/>
                        <a:t>Aza</a:t>
                      </a:r>
                    </a:p>
                  </a:txBody>
                  <a:tcPr/>
                </a:tc>
                <a:tc>
                  <a:txBody>
                    <a:bodyPr/>
                    <a:lstStyle/>
                    <a:p>
                      <a:r>
                        <a:rPr lang="en-US" sz="2400" b="1" dirty="0"/>
                        <a:t>Siro</a:t>
                      </a:r>
                    </a:p>
                  </a:txBody>
                  <a:tcPr/>
                </a:tc>
                <a:tc>
                  <a:txBody>
                    <a:bodyPr/>
                    <a:lstStyle/>
                    <a:p>
                      <a:r>
                        <a:rPr lang="en-US" sz="2400" b="1" dirty="0"/>
                        <a:t>Pred</a:t>
                      </a:r>
                    </a:p>
                  </a:txBody>
                  <a:tcPr/>
                </a:tc>
                <a:tc>
                  <a:txBody>
                    <a:bodyPr/>
                    <a:lstStyle/>
                    <a:p>
                      <a:r>
                        <a:rPr lang="en-US" sz="2400" b="1" dirty="0"/>
                        <a:t>Other</a:t>
                      </a:r>
                    </a:p>
                  </a:txBody>
                  <a:tcPr/>
                </a:tc>
                <a:extLst>
                  <a:ext uri="{0D108BD9-81ED-4DB2-BD59-A6C34878D82A}">
                    <a16:rowId xmlns:a16="http://schemas.microsoft.com/office/drawing/2014/main" val="2674233560"/>
                  </a:ext>
                </a:extLst>
              </a:tr>
              <a:tr h="228600">
                <a:tc>
                  <a:txBody>
                    <a:bodyPr/>
                    <a:lstStyle/>
                    <a:p>
                      <a:r>
                        <a:rPr lang="en-US" sz="2400" b="1" dirty="0"/>
                        <a:t>Ped+ Adults</a:t>
                      </a:r>
                    </a:p>
                  </a:txBody>
                  <a:tcPr/>
                </a:tc>
                <a:tc>
                  <a:txBody>
                    <a:bodyPr/>
                    <a:lstStyle/>
                    <a:p>
                      <a:r>
                        <a:rPr lang="en-US" sz="2400" b="1" dirty="0"/>
                        <a:t>77%</a:t>
                      </a:r>
                    </a:p>
                  </a:txBody>
                  <a:tcPr/>
                </a:tc>
                <a:tc>
                  <a:txBody>
                    <a:bodyPr/>
                    <a:lstStyle/>
                    <a:p>
                      <a:r>
                        <a:rPr lang="en-US" sz="2400" b="1" dirty="0"/>
                        <a:t>2%</a:t>
                      </a:r>
                    </a:p>
                  </a:txBody>
                  <a:tcPr/>
                </a:tc>
                <a:tc>
                  <a:txBody>
                    <a:bodyPr/>
                    <a:lstStyle/>
                    <a:p>
                      <a:r>
                        <a:rPr lang="en-US" sz="2400" b="1" dirty="0"/>
                        <a:t>10%</a:t>
                      </a:r>
                    </a:p>
                  </a:txBody>
                  <a:tcPr/>
                </a:tc>
                <a:tc>
                  <a:txBody>
                    <a:bodyPr/>
                    <a:lstStyle/>
                    <a:p>
                      <a:r>
                        <a:rPr lang="en-US" sz="2400" b="1" dirty="0"/>
                        <a:t>4%</a:t>
                      </a:r>
                    </a:p>
                  </a:txBody>
                  <a:tcPr/>
                </a:tc>
                <a:tc>
                  <a:txBody>
                    <a:bodyPr/>
                    <a:lstStyle/>
                    <a:p>
                      <a:r>
                        <a:rPr lang="en-US" sz="2400" b="1" dirty="0"/>
                        <a:t>13%</a:t>
                      </a:r>
                    </a:p>
                  </a:txBody>
                  <a:tcPr/>
                </a:tc>
                <a:tc>
                  <a:txBody>
                    <a:bodyPr/>
                    <a:lstStyle/>
                    <a:p>
                      <a:r>
                        <a:rPr lang="en-US" sz="2400" b="1" dirty="0"/>
                        <a:t>50%</a:t>
                      </a:r>
                    </a:p>
                  </a:txBody>
                  <a:tcPr/>
                </a:tc>
                <a:tc>
                  <a:txBody>
                    <a:bodyPr/>
                    <a:lstStyle/>
                    <a:p>
                      <a:r>
                        <a:rPr lang="en-US" sz="2400" b="1" dirty="0"/>
                        <a:t>3%</a:t>
                      </a:r>
                    </a:p>
                  </a:txBody>
                  <a:tcPr/>
                </a:tc>
                <a:extLst>
                  <a:ext uri="{0D108BD9-81ED-4DB2-BD59-A6C34878D82A}">
                    <a16:rowId xmlns:a16="http://schemas.microsoft.com/office/drawing/2014/main" val="1117698357"/>
                  </a:ext>
                </a:extLst>
              </a:tr>
            </a:tbl>
          </a:graphicData>
        </a:graphic>
      </p:graphicFrame>
      <p:sp>
        <p:nvSpPr>
          <p:cNvPr id="10" name="object 6">
            <a:extLst>
              <a:ext uri="{FF2B5EF4-FFF2-40B4-BE49-F238E27FC236}">
                <a16:creationId xmlns:a16="http://schemas.microsoft.com/office/drawing/2014/main" id="{88E6C147-5262-4A2F-B930-F504567A5E03}"/>
              </a:ext>
            </a:extLst>
          </p:cNvPr>
          <p:cNvSpPr txBox="1"/>
          <p:nvPr/>
        </p:nvSpPr>
        <p:spPr>
          <a:xfrm>
            <a:off x="1380172" y="116432"/>
            <a:ext cx="6612255" cy="430887"/>
          </a:xfrm>
          <a:prstGeom prst="rect">
            <a:avLst/>
          </a:prstGeom>
        </p:spPr>
        <p:txBody>
          <a:bodyPr vert="horz" wrap="square" lIns="0" tIns="0" rIns="0" bIns="0" rtlCol="0">
            <a:spAutoFit/>
          </a:bodyPr>
          <a:lstStyle/>
          <a:p>
            <a:pPr algn="ctr">
              <a:lnSpc>
                <a:spcPct val="100000"/>
              </a:lnSpc>
            </a:pPr>
            <a:r>
              <a:rPr lang="en-US" sz="2800" b="1" dirty="0">
                <a:latin typeface="Arial"/>
                <a:cs typeface="Arial"/>
              </a:rPr>
              <a:t>At Last Follow-Up</a:t>
            </a:r>
            <a:endParaRPr sz="2800" dirty="0">
              <a:latin typeface="Arial"/>
              <a:cs typeface="Arial"/>
            </a:endParaRPr>
          </a:p>
        </p:txBody>
      </p:sp>
      <p:sp>
        <p:nvSpPr>
          <p:cNvPr id="12" name="TextBox 11">
            <a:extLst>
              <a:ext uri="{FF2B5EF4-FFF2-40B4-BE49-F238E27FC236}">
                <a16:creationId xmlns:a16="http://schemas.microsoft.com/office/drawing/2014/main" id="{6ED78A1E-315B-48AA-BC71-2A3188F0A2F6}"/>
              </a:ext>
            </a:extLst>
          </p:cNvPr>
          <p:cNvSpPr txBox="1"/>
          <p:nvPr/>
        </p:nvSpPr>
        <p:spPr>
          <a:xfrm>
            <a:off x="3073028" y="867578"/>
            <a:ext cx="4572000" cy="461665"/>
          </a:xfrm>
          <a:prstGeom prst="rect">
            <a:avLst/>
          </a:prstGeom>
          <a:noFill/>
        </p:spPr>
        <p:txBody>
          <a:bodyPr wrap="square">
            <a:spAutoFit/>
          </a:bodyPr>
          <a:lstStyle/>
          <a:p>
            <a:r>
              <a:rPr lang="en-US" sz="2400" b="1" dirty="0">
                <a:latin typeface="Arial"/>
                <a:cs typeface="Arial"/>
              </a:rPr>
              <a:t>Immunosuppression</a:t>
            </a:r>
            <a:r>
              <a:rPr lang="en-US" sz="1800" b="1" dirty="0">
                <a:latin typeface="Arial"/>
                <a:cs typeface="Arial"/>
              </a:rPr>
              <a:t> </a:t>
            </a:r>
            <a:endParaRPr lang="en-US" dirty="0"/>
          </a:p>
        </p:txBody>
      </p:sp>
    </p:spTree>
    <p:extLst>
      <p:ext uri="{BB962C8B-B14F-4D97-AF65-F5344CB8AC3E}">
        <p14:creationId xmlns:p14="http://schemas.microsoft.com/office/powerpoint/2010/main" val="1484240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8" name="object 8"/>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sp>
        <p:nvSpPr>
          <p:cNvPr id="10" name="object 6">
            <a:extLst>
              <a:ext uri="{FF2B5EF4-FFF2-40B4-BE49-F238E27FC236}">
                <a16:creationId xmlns:a16="http://schemas.microsoft.com/office/drawing/2014/main" id="{88E6C147-5262-4A2F-B930-F504567A5E03}"/>
              </a:ext>
            </a:extLst>
          </p:cNvPr>
          <p:cNvSpPr txBox="1"/>
          <p:nvPr/>
        </p:nvSpPr>
        <p:spPr>
          <a:xfrm>
            <a:off x="1380172" y="116432"/>
            <a:ext cx="6612255" cy="430887"/>
          </a:xfrm>
          <a:prstGeom prst="rect">
            <a:avLst/>
          </a:prstGeom>
        </p:spPr>
        <p:txBody>
          <a:bodyPr vert="horz" wrap="square" lIns="0" tIns="0" rIns="0" bIns="0" rtlCol="0">
            <a:spAutoFit/>
          </a:bodyPr>
          <a:lstStyle/>
          <a:p>
            <a:pPr algn="ctr">
              <a:lnSpc>
                <a:spcPct val="100000"/>
              </a:lnSpc>
            </a:pPr>
            <a:r>
              <a:rPr lang="en-US" sz="2800" b="1" dirty="0">
                <a:latin typeface="Arial"/>
                <a:cs typeface="Arial"/>
              </a:rPr>
              <a:t>At Last Follow-Up</a:t>
            </a:r>
            <a:endParaRPr sz="2800" dirty="0">
              <a:latin typeface="Arial"/>
              <a:cs typeface="Arial"/>
            </a:endParaRPr>
          </a:p>
        </p:txBody>
      </p:sp>
      <p:sp>
        <p:nvSpPr>
          <p:cNvPr id="11" name="object 6">
            <a:extLst>
              <a:ext uri="{FF2B5EF4-FFF2-40B4-BE49-F238E27FC236}">
                <a16:creationId xmlns:a16="http://schemas.microsoft.com/office/drawing/2014/main" id="{EAC9F5E3-4E75-426E-B607-C50048579100}"/>
              </a:ext>
            </a:extLst>
          </p:cNvPr>
          <p:cNvSpPr txBox="1"/>
          <p:nvPr/>
        </p:nvSpPr>
        <p:spPr>
          <a:xfrm>
            <a:off x="1270703" y="1154443"/>
            <a:ext cx="6612255" cy="369332"/>
          </a:xfrm>
          <a:prstGeom prst="rect">
            <a:avLst/>
          </a:prstGeom>
        </p:spPr>
        <p:txBody>
          <a:bodyPr vert="horz" wrap="square" lIns="0" tIns="0" rIns="0" bIns="0" rtlCol="0">
            <a:spAutoFit/>
          </a:bodyPr>
          <a:lstStyle/>
          <a:p>
            <a:pPr algn="ctr">
              <a:lnSpc>
                <a:spcPct val="100000"/>
              </a:lnSpc>
            </a:pPr>
            <a:r>
              <a:rPr lang="en-US" sz="2400" b="1" dirty="0">
                <a:latin typeface="Arial"/>
                <a:cs typeface="Arial"/>
              </a:rPr>
              <a:t>Complications</a:t>
            </a:r>
            <a:endParaRPr sz="2400" dirty="0">
              <a:latin typeface="Arial"/>
              <a:cs typeface="Arial"/>
            </a:endParaRPr>
          </a:p>
        </p:txBody>
      </p:sp>
      <p:pic>
        <p:nvPicPr>
          <p:cNvPr id="13" name="Picture 12">
            <a:extLst>
              <a:ext uri="{FF2B5EF4-FFF2-40B4-BE49-F238E27FC236}">
                <a16:creationId xmlns:a16="http://schemas.microsoft.com/office/drawing/2014/main" id="{A4E0E824-F55D-EC3B-F262-9CB46BEEAC20}"/>
              </a:ext>
            </a:extLst>
          </p:cNvPr>
          <p:cNvPicPr>
            <a:picLocks noChangeAspect="1"/>
          </p:cNvPicPr>
          <p:nvPr/>
        </p:nvPicPr>
        <p:blipFill>
          <a:blip r:embed="rId5"/>
          <a:stretch>
            <a:fillRect/>
          </a:stretch>
        </p:blipFill>
        <p:spPr>
          <a:xfrm>
            <a:off x="1905000" y="2214505"/>
            <a:ext cx="5816088" cy="3389670"/>
          </a:xfrm>
          <a:prstGeom prst="rect">
            <a:avLst/>
          </a:prstGeom>
        </p:spPr>
      </p:pic>
    </p:spTree>
    <p:extLst>
      <p:ext uri="{BB962C8B-B14F-4D97-AF65-F5344CB8AC3E}">
        <p14:creationId xmlns:p14="http://schemas.microsoft.com/office/powerpoint/2010/main" val="246717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266571" y="2693978"/>
            <a:ext cx="6612255" cy="1256030"/>
          </a:xfrm>
          <a:prstGeom prst="rect">
            <a:avLst/>
          </a:prstGeom>
        </p:spPr>
        <p:txBody>
          <a:bodyPr vert="horz" wrap="square" lIns="0" tIns="0" rIns="0" bIns="0" rtlCol="0">
            <a:spAutoFit/>
          </a:bodyPr>
          <a:lstStyle/>
          <a:p>
            <a:pPr algn="ctr">
              <a:lnSpc>
                <a:spcPct val="100000"/>
              </a:lnSpc>
            </a:pPr>
            <a:r>
              <a:rPr sz="4400" b="1" dirty="0">
                <a:latin typeface="Arial"/>
                <a:cs typeface="Arial"/>
              </a:rPr>
              <a:t>Trends</a:t>
            </a:r>
            <a:r>
              <a:rPr sz="4400" b="1" spc="-15" dirty="0">
                <a:latin typeface="Arial"/>
                <a:cs typeface="Arial"/>
              </a:rPr>
              <a:t> </a:t>
            </a:r>
            <a:r>
              <a:rPr sz="4400" b="1" dirty="0">
                <a:latin typeface="Arial"/>
                <a:cs typeface="Arial"/>
              </a:rPr>
              <a:t>in</a:t>
            </a:r>
            <a:r>
              <a:rPr sz="4400" b="1" spc="-5" dirty="0">
                <a:latin typeface="Arial"/>
                <a:cs typeface="Arial"/>
              </a:rPr>
              <a:t> </a:t>
            </a:r>
            <a:r>
              <a:rPr sz="4400" b="1" dirty="0">
                <a:latin typeface="Arial"/>
                <a:cs typeface="Arial"/>
              </a:rPr>
              <a:t>Graft</a:t>
            </a:r>
            <a:r>
              <a:rPr sz="4400" b="1" spc="-15" dirty="0">
                <a:latin typeface="Arial"/>
                <a:cs typeface="Arial"/>
              </a:rPr>
              <a:t> </a:t>
            </a:r>
            <a:r>
              <a:rPr sz="4400" b="1" dirty="0">
                <a:latin typeface="Arial"/>
                <a:cs typeface="Arial"/>
              </a:rPr>
              <a:t>&amp; Patie</a:t>
            </a:r>
            <a:r>
              <a:rPr sz="4400" b="1" spc="-15" dirty="0">
                <a:latin typeface="Arial"/>
                <a:cs typeface="Arial"/>
              </a:rPr>
              <a:t>n</a:t>
            </a:r>
            <a:r>
              <a:rPr sz="4400" b="1" dirty="0">
                <a:latin typeface="Arial"/>
                <a:cs typeface="Arial"/>
              </a:rPr>
              <a:t>t</a:t>
            </a:r>
            <a:endParaRPr sz="4400">
              <a:latin typeface="Arial"/>
              <a:cs typeface="Arial"/>
            </a:endParaRPr>
          </a:p>
          <a:p>
            <a:pPr algn="ctr">
              <a:lnSpc>
                <a:spcPct val="100000"/>
              </a:lnSpc>
            </a:pPr>
            <a:r>
              <a:rPr sz="4400" b="1" dirty="0">
                <a:latin typeface="Arial"/>
                <a:cs typeface="Arial"/>
              </a:rPr>
              <a:t>Survival</a:t>
            </a:r>
            <a:endParaRPr sz="4400">
              <a:latin typeface="Arial"/>
              <a:cs typeface="Arial"/>
            </a:endParaRPr>
          </a:p>
        </p:txBody>
      </p:sp>
      <p:sp>
        <p:nvSpPr>
          <p:cNvPr id="7" name="object 7"/>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8" name="object 8"/>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spTree>
    <p:extLst>
      <p:ext uri="{BB962C8B-B14F-4D97-AF65-F5344CB8AC3E}">
        <p14:creationId xmlns:p14="http://schemas.microsoft.com/office/powerpoint/2010/main" val="3402060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226243" y="245296"/>
            <a:ext cx="9906000" cy="881009"/>
          </a:xfrm>
          <a:prstGeom prst="rect">
            <a:avLst/>
          </a:prstGeom>
        </p:spPr>
        <p:txBody>
          <a:bodyPr vert="horz" wrap="square" lIns="0" tIns="384809" rIns="0" bIns="0" rtlCol="0">
            <a:spAutoFit/>
          </a:bodyPr>
          <a:lstStyle/>
          <a:p>
            <a:pPr marL="1529715" algn="l">
              <a:lnSpc>
                <a:spcPct val="100000"/>
              </a:lnSpc>
            </a:pPr>
            <a:r>
              <a:rPr lang="en-US" sz="3200" dirty="0">
                <a:latin typeface="Arial"/>
                <a:cs typeface="Arial"/>
              </a:rPr>
              <a:t>Overall </a:t>
            </a:r>
            <a:r>
              <a:rPr sz="3200" dirty="0">
                <a:latin typeface="Arial"/>
                <a:cs typeface="Arial"/>
              </a:rPr>
              <a:t>G</a:t>
            </a:r>
            <a:r>
              <a:rPr sz="3200" spc="5" dirty="0">
                <a:latin typeface="Arial"/>
                <a:cs typeface="Arial"/>
              </a:rPr>
              <a:t>r</a:t>
            </a:r>
            <a:r>
              <a:rPr sz="3200" dirty="0">
                <a:latin typeface="Arial"/>
                <a:cs typeface="Arial"/>
              </a:rPr>
              <a:t>aft</a:t>
            </a:r>
            <a:r>
              <a:rPr sz="3200" spc="-25" dirty="0">
                <a:latin typeface="Arial"/>
                <a:cs typeface="Arial"/>
              </a:rPr>
              <a:t> </a:t>
            </a:r>
            <a:r>
              <a:rPr sz="3200" dirty="0">
                <a:latin typeface="Arial"/>
                <a:cs typeface="Arial"/>
              </a:rPr>
              <a:t>Survival</a:t>
            </a:r>
            <a:r>
              <a:rPr lang="en-US" sz="3200" dirty="0">
                <a:latin typeface="Arial"/>
                <a:cs typeface="Arial"/>
              </a:rPr>
              <a:t> (1985-2025)</a:t>
            </a:r>
            <a:r>
              <a:rPr sz="3200" spc="-10" dirty="0">
                <a:latin typeface="Arial"/>
                <a:cs typeface="Arial"/>
              </a:rPr>
              <a:t> </a:t>
            </a:r>
            <a:endParaRPr sz="3200" dirty="0">
              <a:latin typeface="Arial"/>
              <a:cs typeface="Arial"/>
            </a:endParaRPr>
          </a:p>
        </p:txBody>
      </p:sp>
      <p:sp>
        <p:nvSpPr>
          <p:cNvPr id="11" name="object 11"/>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13" name="Picture 12">
            <a:extLst>
              <a:ext uri="{FF2B5EF4-FFF2-40B4-BE49-F238E27FC236}">
                <a16:creationId xmlns:a16="http://schemas.microsoft.com/office/drawing/2014/main" id="{D9D138AD-BE20-4110-B048-64BF6A8F6946}"/>
              </a:ext>
            </a:extLst>
          </p:cNvPr>
          <p:cNvPicPr>
            <a:picLocks noChangeAspect="1"/>
          </p:cNvPicPr>
          <p:nvPr/>
        </p:nvPicPr>
        <p:blipFill>
          <a:blip r:embed="rId5"/>
          <a:srcRect t="171" r="25753" b="28610"/>
          <a:stretch/>
        </p:blipFill>
        <p:spPr>
          <a:xfrm>
            <a:off x="1143000" y="1413329"/>
            <a:ext cx="5786461" cy="3234871"/>
          </a:xfrm>
          <a:prstGeom prst="rect">
            <a:avLst/>
          </a:prstGeom>
        </p:spPr>
      </p:pic>
      <p:sp>
        <p:nvSpPr>
          <p:cNvPr id="16" name="Rectangle 15">
            <a:extLst>
              <a:ext uri="{FF2B5EF4-FFF2-40B4-BE49-F238E27FC236}">
                <a16:creationId xmlns:a16="http://schemas.microsoft.com/office/drawing/2014/main" id="{8F940ACF-4D5C-6D9F-0E58-2AC8054C85D6}"/>
              </a:ext>
            </a:extLst>
          </p:cNvPr>
          <p:cNvSpPr/>
          <p:nvPr/>
        </p:nvSpPr>
        <p:spPr>
          <a:xfrm>
            <a:off x="6553200" y="2895600"/>
            <a:ext cx="457200" cy="53340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7139B4F-D2E0-DCBC-E767-DF4100D65274}"/>
              </a:ext>
            </a:extLst>
          </p:cNvPr>
          <p:cNvCxnSpPr>
            <a:cxnSpLocks/>
          </p:cNvCxnSpPr>
          <p:nvPr/>
        </p:nvCxnSpPr>
        <p:spPr>
          <a:xfrm>
            <a:off x="6929487" y="1524000"/>
            <a:ext cx="0" cy="251460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D1A36A97-920B-C57A-F50B-5AE06496BED5}"/>
              </a:ext>
            </a:extLst>
          </p:cNvPr>
          <p:cNvGraphicFramePr>
            <a:graphicFrameLocks noGrp="1"/>
          </p:cNvGraphicFramePr>
          <p:nvPr>
            <p:extLst>
              <p:ext uri="{D42A27DB-BD31-4B8C-83A1-F6EECF244321}">
                <p14:modId xmlns:p14="http://schemas.microsoft.com/office/powerpoint/2010/main" val="3803769563"/>
              </p:ext>
            </p:extLst>
          </p:nvPr>
        </p:nvGraphicFramePr>
        <p:xfrm>
          <a:off x="2667000" y="4895155"/>
          <a:ext cx="3890682" cy="1371600"/>
        </p:xfrm>
        <a:graphic>
          <a:graphicData uri="http://schemas.openxmlformats.org/drawingml/2006/table">
            <a:tbl>
              <a:tblPr firstRow="1" bandRow="1">
                <a:tableStyleId>{5C22544A-7EE6-4342-B048-85BDC9FD1C3A}</a:tableStyleId>
              </a:tblPr>
              <a:tblGrid>
                <a:gridCol w="1377950">
                  <a:extLst>
                    <a:ext uri="{9D8B030D-6E8A-4147-A177-3AD203B41FA5}">
                      <a16:colId xmlns:a16="http://schemas.microsoft.com/office/drawing/2014/main" val="552181730"/>
                    </a:ext>
                  </a:extLst>
                </a:gridCol>
                <a:gridCol w="1134782">
                  <a:extLst>
                    <a:ext uri="{9D8B030D-6E8A-4147-A177-3AD203B41FA5}">
                      <a16:colId xmlns:a16="http://schemas.microsoft.com/office/drawing/2014/main" val="2583751616"/>
                    </a:ext>
                  </a:extLst>
                </a:gridCol>
                <a:gridCol w="1377950">
                  <a:extLst>
                    <a:ext uri="{9D8B030D-6E8A-4147-A177-3AD203B41FA5}">
                      <a16:colId xmlns:a16="http://schemas.microsoft.com/office/drawing/2014/main" val="1781364194"/>
                    </a:ext>
                  </a:extLst>
                </a:gridCol>
              </a:tblGrid>
              <a:tr h="370840">
                <a:tc>
                  <a:txBody>
                    <a:bodyPr/>
                    <a:lstStyle/>
                    <a:p>
                      <a:r>
                        <a:rPr lang="en-US" sz="2400" b="1" dirty="0"/>
                        <a:t>Survival</a:t>
                      </a:r>
                    </a:p>
                  </a:txBody>
                  <a:tcPr/>
                </a:tc>
                <a:tc>
                  <a:txBody>
                    <a:bodyPr/>
                    <a:lstStyle/>
                    <a:p>
                      <a:r>
                        <a:rPr lang="en-US" sz="2400" b="1" dirty="0"/>
                        <a:t>1- year</a:t>
                      </a:r>
                    </a:p>
                  </a:txBody>
                  <a:tcPr/>
                </a:tc>
                <a:tc>
                  <a:txBody>
                    <a:bodyPr/>
                    <a:lstStyle/>
                    <a:p>
                      <a:r>
                        <a:rPr lang="en-US" sz="2400" b="1" dirty="0"/>
                        <a:t>5-year</a:t>
                      </a:r>
                    </a:p>
                  </a:txBody>
                  <a:tcPr/>
                </a:tc>
                <a:extLst>
                  <a:ext uri="{0D108BD9-81ED-4DB2-BD59-A6C34878D82A}">
                    <a16:rowId xmlns:a16="http://schemas.microsoft.com/office/drawing/2014/main" val="1558462441"/>
                  </a:ext>
                </a:extLst>
              </a:tr>
              <a:tr h="370840">
                <a:tc>
                  <a:txBody>
                    <a:bodyPr/>
                    <a:lstStyle/>
                    <a:p>
                      <a:r>
                        <a:rPr lang="en-US" sz="2400" b="1" dirty="0"/>
                        <a:t>Pediatric</a:t>
                      </a:r>
                    </a:p>
                  </a:txBody>
                  <a:tcPr/>
                </a:tc>
                <a:tc>
                  <a:txBody>
                    <a:bodyPr/>
                    <a:lstStyle/>
                    <a:p>
                      <a:r>
                        <a:rPr lang="en-US" sz="2400" b="1" dirty="0"/>
                        <a:t>70%</a:t>
                      </a:r>
                    </a:p>
                  </a:txBody>
                  <a:tcPr/>
                </a:tc>
                <a:tc>
                  <a:txBody>
                    <a:bodyPr/>
                    <a:lstStyle/>
                    <a:p>
                      <a:r>
                        <a:rPr lang="en-US" sz="2400" b="1" dirty="0"/>
                        <a:t>51%</a:t>
                      </a:r>
                    </a:p>
                  </a:txBody>
                  <a:tcPr/>
                </a:tc>
                <a:extLst>
                  <a:ext uri="{0D108BD9-81ED-4DB2-BD59-A6C34878D82A}">
                    <a16:rowId xmlns:a16="http://schemas.microsoft.com/office/drawing/2014/main" val="3745299936"/>
                  </a:ext>
                </a:extLst>
              </a:tr>
              <a:tr h="370840">
                <a:tc>
                  <a:txBody>
                    <a:bodyPr/>
                    <a:lstStyle/>
                    <a:p>
                      <a:r>
                        <a:rPr lang="en-US" sz="2400" b="1" dirty="0"/>
                        <a:t>Adult</a:t>
                      </a:r>
                    </a:p>
                  </a:txBody>
                  <a:tcPr/>
                </a:tc>
                <a:tc>
                  <a:txBody>
                    <a:bodyPr/>
                    <a:lstStyle/>
                    <a:p>
                      <a:r>
                        <a:rPr lang="en-US" sz="2400" b="1" dirty="0"/>
                        <a:t>71%</a:t>
                      </a:r>
                    </a:p>
                  </a:txBody>
                  <a:tcPr/>
                </a:tc>
                <a:tc>
                  <a:txBody>
                    <a:bodyPr/>
                    <a:lstStyle/>
                    <a:p>
                      <a:r>
                        <a:rPr lang="en-US" sz="2400" b="1" dirty="0"/>
                        <a:t>46%</a:t>
                      </a:r>
                    </a:p>
                  </a:txBody>
                  <a:tcPr/>
                </a:tc>
                <a:extLst>
                  <a:ext uri="{0D108BD9-81ED-4DB2-BD59-A6C34878D82A}">
                    <a16:rowId xmlns:a16="http://schemas.microsoft.com/office/drawing/2014/main" val="1732924429"/>
                  </a:ext>
                </a:extLst>
              </a:tr>
            </a:tbl>
          </a:graphicData>
        </a:graphic>
      </p:graphicFrame>
    </p:spTree>
    <p:extLst>
      <p:ext uri="{BB962C8B-B14F-4D97-AF65-F5344CB8AC3E}">
        <p14:creationId xmlns:p14="http://schemas.microsoft.com/office/powerpoint/2010/main" val="2557782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852353" y="6094893"/>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373994" y="6206551"/>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531861" y="-144796"/>
            <a:ext cx="7630178" cy="881009"/>
          </a:xfrm>
          <a:prstGeom prst="rect">
            <a:avLst/>
          </a:prstGeom>
        </p:spPr>
        <p:txBody>
          <a:bodyPr vert="horz" wrap="square" lIns="0" tIns="384809" rIns="0" bIns="0" rtlCol="0">
            <a:spAutoFit/>
          </a:bodyPr>
          <a:lstStyle/>
          <a:p>
            <a:pPr marL="1529715">
              <a:lnSpc>
                <a:spcPct val="100000"/>
              </a:lnSpc>
            </a:pPr>
            <a:r>
              <a:rPr lang="en-US" sz="3200" dirty="0">
                <a:latin typeface="Arial"/>
                <a:cs typeface="Arial"/>
              </a:rPr>
              <a:t>Pediatric Graft </a:t>
            </a:r>
            <a:r>
              <a:rPr sz="3200" dirty="0">
                <a:latin typeface="Arial"/>
                <a:cs typeface="Arial"/>
              </a:rPr>
              <a:t>Survival</a:t>
            </a:r>
            <a:r>
              <a:rPr sz="3200" spc="-10" dirty="0">
                <a:latin typeface="Arial"/>
                <a:cs typeface="Arial"/>
              </a:rPr>
              <a:t> </a:t>
            </a:r>
            <a:r>
              <a:rPr sz="3200" dirty="0">
                <a:latin typeface="Arial"/>
                <a:cs typeface="Arial"/>
              </a:rPr>
              <a:t>by</a:t>
            </a:r>
            <a:r>
              <a:rPr sz="3200" spc="-15" dirty="0">
                <a:latin typeface="Arial"/>
                <a:cs typeface="Arial"/>
              </a:rPr>
              <a:t> </a:t>
            </a:r>
            <a:r>
              <a:rPr sz="3200" dirty="0">
                <a:latin typeface="Arial"/>
                <a:cs typeface="Arial"/>
              </a:rPr>
              <a:t>Era</a:t>
            </a:r>
          </a:p>
        </p:txBody>
      </p:sp>
      <p:sp>
        <p:nvSpPr>
          <p:cNvPr id="11" name="object 11"/>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5" name="Picture 4">
            <a:extLst>
              <a:ext uri="{FF2B5EF4-FFF2-40B4-BE49-F238E27FC236}">
                <a16:creationId xmlns:a16="http://schemas.microsoft.com/office/drawing/2014/main" id="{616138DB-BAD0-FA21-078E-30002CF0F407}"/>
              </a:ext>
            </a:extLst>
          </p:cNvPr>
          <p:cNvPicPr>
            <a:picLocks noChangeAspect="1"/>
          </p:cNvPicPr>
          <p:nvPr/>
        </p:nvPicPr>
        <p:blipFill>
          <a:blip r:embed="rId5"/>
          <a:stretch>
            <a:fillRect/>
          </a:stretch>
        </p:blipFill>
        <p:spPr>
          <a:xfrm>
            <a:off x="861121" y="1387343"/>
            <a:ext cx="7793558" cy="4542158"/>
          </a:xfrm>
          <a:prstGeom prst="rect">
            <a:avLst/>
          </a:prstGeom>
        </p:spPr>
      </p:pic>
    </p:spTree>
    <p:extLst>
      <p:ext uri="{BB962C8B-B14F-4D97-AF65-F5344CB8AC3E}">
        <p14:creationId xmlns:p14="http://schemas.microsoft.com/office/powerpoint/2010/main" val="230036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692482" y="6099050"/>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89636" y="6215637"/>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034415" y="270097"/>
            <a:ext cx="7075169" cy="720325"/>
          </a:xfrm>
          <a:prstGeom prst="rect">
            <a:avLst/>
          </a:prstGeom>
        </p:spPr>
        <p:txBody>
          <a:bodyPr vert="horz" wrap="square" lIns="0" tIns="225679" rIns="0" bIns="0" rtlCol="0">
            <a:spAutoFit/>
          </a:bodyPr>
          <a:lstStyle/>
          <a:p>
            <a:pPr marL="1078865">
              <a:lnSpc>
                <a:spcPct val="100000"/>
              </a:lnSpc>
            </a:pPr>
            <a:r>
              <a:rPr lang="en-US" sz="3200" dirty="0">
                <a:latin typeface="Gill Sans MT"/>
                <a:cs typeface="Gill Sans MT"/>
              </a:rPr>
              <a:t>I</a:t>
            </a:r>
            <a:r>
              <a:rPr sz="3200" dirty="0">
                <a:latin typeface="Gill Sans MT"/>
                <a:cs typeface="Gill Sans MT"/>
              </a:rPr>
              <a:t>ITR</a:t>
            </a:r>
            <a:r>
              <a:rPr sz="3200" spc="-25" dirty="0">
                <a:latin typeface="Gill Sans MT"/>
                <a:cs typeface="Gill Sans MT"/>
              </a:rPr>
              <a:t> </a:t>
            </a:r>
            <a:r>
              <a:rPr sz="3200" dirty="0">
                <a:latin typeface="Gill Sans MT"/>
                <a:cs typeface="Gill Sans MT"/>
              </a:rPr>
              <a:t>Database</a:t>
            </a:r>
            <a:r>
              <a:rPr sz="3200" spc="-30" dirty="0">
                <a:latin typeface="Gill Sans MT"/>
                <a:cs typeface="Gill Sans MT"/>
              </a:rPr>
              <a:t> </a:t>
            </a:r>
            <a:r>
              <a:rPr sz="3200" dirty="0">
                <a:latin typeface="Gill Sans MT"/>
                <a:cs typeface="Gill Sans MT"/>
              </a:rPr>
              <a:t>Description</a:t>
            </a:r>
          </a:p>
        </p:txBody>
      </p:sp>
      <p:sp>
        <p:nvSpPr>
          <p:cNvPr id="7" name="object 7"/>
          <p:cNvSpPr txBox="1"/>
          <p:nvPr/>
        </p:nvSpPr>
        <p:spPr>
          <a:xfrm>
            <a:off x="457200" y="1676400"/>
            <a:ext cx="7924800" cy="2785378"/>
          </a:xfrm>
          <a:prstGeom prst="rect">
            <a:avLst/>
          </a:prstGeom>
        </p:spPr>
        <p:txBody>
          <a:bodyPr vert="horz" wrap="square" lIns="0" tIns="0" rIns="0" bIns="0" rtlCol="0">
            <a:spAutoFit/>
          </a:bodyPr>
          <a:lstStyle/>
          <a:p>
            <a:pPr marL="355600" marR="440055" lvl="0" indent="-342900" algn="l" defTabSz="914400" rtl="0" eaLnBrk="1" fontAlgn="auto" latinLnBrk="0" hangingPunct="1">
              <a:lnSpc>
                <a:spcPct val="100000"/>
              </a:lnSpc>
              <a:spcBef>
                <a:spcPts val="0"/>
              </a:spcBef>
              <a:spcAft>
                <a:spcPts val="0"/>
              </a:spcAft>
              <a:buClr>
                <a:srgbClr val="333333"/>
              </a:buClr>
              <a:buSzTx/>
              <a:buFont typeface="Arial"/>
              <a:buChar char="•"/>
              <a:tabLst>
                <a:tab pos="355600" algn="l"/>
              </a:tabLst>
              <a:defRPr/>
            </a:pPr>
            <a:r>
              <a:rPr kumimoji="0" lang="en-US" sz="2000" b="0" i="0" u="none" strike="noStrike" kern="1200" cap="none" spc="0" normalizeH="0" baseline="0" noProof="0" dirty="0">
                <a:ln>
                  <a:noFill/>
                </a:ln>
                <a:solidFill>
                  <a:srgbClr val="333333"/>
                </a:solidFill>
                <a:effectLst/>
                <a:uLnTx/>
                <a:uFillTx/>
                <a:latin typeface="Arial"/>
                <a:ea typeface="+mn-ea"/>
                <a:cs typeface="Arial"/>
              </a:rPr>
              <a:t>Data</a:t>
            </a:r>
            <a:r>
              <a:rPr kumimoji="0" lang="en-US" sz="2000" b="0" i="0" u="none" strike="noStrike" kern="1200" cap="none" spc="-20"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c</a:t>
            </a:r>
            <a:r>
              <a:rPr kumimoji="0" lang="en-US" sz="2000" b="0" i="0" u="none" strike="noStrike" kern="1200" cap="none" spc="5" normalizeH="0" baseline="0" noProof="0" dirty="0">
                <a:ln>
                  <a:noFill/>
                </a:ln>
                <a:solidFill>
                  <a:srgbClr val="333333"/>
                </a:solidFill>
                <a:effectLst/>
                <a:uLnTx/>
                <a:uFillTx/>
                <a:latin typeface="Arial"/>
                <a:ea typeface="+mn-ea"/>
                <a:cs typeface="Arial"/>
              </a:rPr>
              <a:t>o</a:t>
            </a:r>
            <a:r>
              <a:rPr kumimoji="0" lang="en-US" sz="2000" b="0" i="0" u="none" strike="noStrike" kern="1200" cap="none" spc="0" normalizeH="0" baseline="0" noProof="0" dirty="0">
                <a:ln>
                  <a:noFill/>
                </a:ln>
                <a:solidFill>
                  <a:srgbClr val="333333"/>
                </a:solidFill>
                <a:effectLst/>
                <a:uLnTx/>
                <a:uFillTx/>
                <a:latin typeface="Arial"/>
                <a:ea typeface="+mn-ea"/>
                <a:cs typeface="Arial"/>
              </a:rPr>
              <a:t>llection</a:t>
            </a:r>
            <a:r>
              <a:rPr kumimoji="0" lang="en-US" sz="2000" b="0" i="0" u="none" strike="noStrike" kern="1200" cap="none" spc="-2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sta</a:t>
            </a:r>
            <a:r>
              <a:rPr kumimoji="0" lang="en-US" sz="2000" b="0" i="0" u="none" strike="noStrike" kern="1200" cap="none" spc="5" normalizeH="0" baseline="0" noProof="0" dirty="0">
                <a:ln>
                  <a:noFill/>
                </a:ln>
                <a:solidFill>
                  <a:srgbClr val="333333"/>
                </a:solidFill>
                <a:effectLst/>
                <a:uLnTx/>
                <a:uFillTx/>
                <a:latin typeface="Arial"/>
                <a:ea typeface="+mn-ea"/>
                <a:cs typeface="Arial"/>
              </a:rPr>
              <a:t>r</a:t>
            </a:r>
            <a:r>
              <a:rPr kumimoji="0" lang="en-US" sz="2000" b="0" i="0" u="none" strike="noStrike" kern="1200" cap="none" spc="0" normalizeH="0" baseline="0" noProof="0" dirty="0">
                <a:ln>
                  <a:noFill/>
                </a:ln>
                <a:solidFill>
                  <a:srgbClr val="333333"/>
                </a:solidFill>
                <a:effectLst/>
                <a:uLnTx/>
                <a:uFillTx/>
                <a:latin typeface="Arial"/>
                <a:ea typeface="+mn-ea"/>
                <a:cs typeface="Arial"/>
              </a:rPr>
              <a:t>ted</a:t>
            </a:r>
            <a:r>
              <a:rPr kumimoji="0" lang="en-US" sz="2000" b="0" i="0" u="none" strike="noStrike" kern="1200" cap="none" spc="-30"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in 198</a:t>
            </a:r>
            <a:r>
              <a:rPr kumimoji="0" lang="en-US" sz="2000" b="0" i="0" u="none" strike="noStrike" kern="1200" cap="none" spc="5" normalizeH="0" baseline="0" noProof="0" dirty="0">
                <a:ln>
                  <a:noFill/>
                </a:ln>
                <a:solidFill>
                  <a:srgbClr val="333333"/>
                </a:solidFill>
                <a:effectLst/>
                <a:uLnTx/>
                <a:uFillTx/>
                <a:latin typeface="Arial"/>
                <a:ea typeface="+mn-ea"/>
                <a:cs typeface="Arial"/>
              </a:rPr>
              <a:t>5 </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2"/>
              </a:spcBef>
              <a:spcAft>
                <a:spcPts val="0"/>
              </a:spcAft>
              <a:buClr>
                <a:srgbClr val="333333"/>
              </a:buClr>
              <a:buSzTx/>
              <a:buFont typeface="Arial"/>
              <a:buChar char="•"/>
              <a:tabLst/>
              <a:defRPr/>
            </a:pPr>
            <a:endParaRPr kumimoji="0" lang="en-US" sz="205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41910" lvl="0" indent="-342900" algn="l" defTabSz="914400" rtl="0" eaLnBrk="1" fontAlgn="auto" latinLnBrk="0" hangingPunct="1">
              <a:lnSpc>
                <a:spcPct val="100000"/>
              </a:lnSpc>
              <a:spcBef>
                <a:spcPts val="0"/>
              </a:spcBef>
              <a:spcAft>
                <a:spcPts val="0"/>
              </a:spcAft>
              <a:buClr>
                <a:srgbClr val="333333"/>
              </a:buClr>
              <a:buSzTx/>
              <a:buFont typeface="Arial"/>
              <a:buChar char="•"/>
              <a:tabLst>
                <a:tab pos="355600" algn="l"/>
              </a:tabLst>
              <a:defRPr/>
            </a:pPr>
            <a:r>
              <a:rPr kumimoji="0" lang="en-US" sz="2000" b="0" i="0" u="none" strike="noStrike" kern="1200" cap="none" spc="0" normalizeH="0" baseline="0" noProof="0" dirty="0">
                <a:ln>
                  <a:noFill/>
                </a:ln>
                <a:solidFill>
                  <a:srgbClr val="333333"/>
                </a:solidFill>
                <a:effectLst/>
                <a:uLnTx/>
                <a:uFillTx/>
                <a:latin typeface="Arial"/>
                <a:ea typeface="+mn-ea"/>
                <a:cs typeface="Arial"/>
              </a:rPr>
              <a:t>Data</a:t>
            </a:r>
            <a:r>
              <a:rPr kumimoji="0" lang="en-US" sz="2000" b="0" i="0" u="none" strike="noStrike" kern="1200" cap="none" spc="-20"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colle</a:t>
            </a:r>
            <a:r>
              <a:rPr kumimoji="0" lang="en-US" sz="2000" b="0" i="0" u="none" strike="noStrike" kern="1200" cap="none" spc="5" normalizeH="0" baseline="0" noProof="0" dirty="0">
                <a:ln>
                  <a:noFill/>
                </a:ln>
                <a:solidFill>
                  <a:srgbClr val="333333"/>
                </a:solidFill>
                <a:effectLst/>
                <a:uLnTx/>
                <a:uFillTx/>
                <a:latin typeface="Arial"/>
                <a:ea typeface="+mn-ea"/>
                <a:cs typeface="Arial"/>
              </a:rPr>
              <a:t>c</a:t>
            </a:r>
            <a:r>
              <a:rPr kumimoji="0" lang="en-US" sz="2000" b="0" i="0" u="none" strike="noStrike" kern="1200" cap="none" spc="0" normalizeH="0" baseline="0" noProof="0" dirty="0">
                <a:ln>
                  <a:noFill/>
                </a:ln>
                <a:solidFill>
                  <a:srgbClr val="333333"/>
                </a:solidFill>
                <a:effectLst/>
                <a:uLnTx/>
                <a:uFillTx/>
                <a:latin typeface="Arial"/>
                <a:ea typeface="+mn-ea"/>
                <a:cs typeface="Arial"/>
              </a:rPr>
              <a:t>t</a:t>
            </a:r>
            <a:r>
              <a:rPr kumimoji="0" lang="en-US" sz="2000" b="0" i="0" u="none" strike="noStrike" kern="1200" cap="none" spc="-10" normalizeH="0" baseline="0" noProof="0" dirty="0">
                <a:ln>
                  <a:noFill/>
                </a:ln>
                <a:solidFill>
                  <a:srgbClr val="333333"/>
                </a:solidFill>
                <a:effectLst/>
                <a:uLnTx/>
                <a:uFillTx/>
                <a:latin typeface="Arial"/>
                <a:ea typeface="+mn-ea"/>
                <a:cs typeface="Arial"/>
              </a:rPr>
              <a:t>i</a:t>
            </a:r>
            <a:r>
              <a:rPr kumimoji="0" lang="en-US" sz="2000" b="0" i="0" u="none" strike="noStrike" kern="1200" cap="none" spc="0" normalizeH="0" baseline="0" noProof="0" dirty="0">
                <a:ln>
                  <a:noFill/>
                </a:ln>
                <a:solidFill>
                  <a:srgbClr val="333333"/>
                </a:solidFill>
                <a:effectLst/>
                <a:uLnTx/>
                <a:uFillTx/>
                <a:latin typeface="Arial"/>
                <a:ea typeface="+mn-ea"/>
                <a:cs typeface="Arial"/>
              </a:rPr>
              <a:t>on</a:t>
            </a:r>
            <a:r>
              <a:rPr kumimoji="0" lang="en-US" sz="2000" b="0" i="0" u="none" strike="noStrike" kern="1200" cap="none" spc="-1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&amp; anal</a:t>
            </a:r>
            <a:r>
              <a:rPr kumimoji="0" lang="en-US" sz="2000" b="0" i="0" u="none" strike="noStrike" kern="1200" cap="none" spc="-10" normalizeH="0" baseline="0" noProof="0" dirty="0">
                <a:ln>
                  <a:noFill/>
                </a:ln>
                <a:solidFill>
                  <a:srgbClr val="333333"/>
                </a:solidFill>
                <a:effectLst/>
                <a:uLnTx/>
                <a:uFillTx/>
                <a:latin typeface="Arial"/>
                <a:ea typeface="+mn-ea"/>
                <a:cs typeface="Arial"/>
              </a:rPr>
              <a:t>y</a:t>
            </a:r>
            <a:r>
              <a:rPr kumimoji="0" lang="en-US" sz="2000" b="0" i="0" u="none" strike="noStrike" kern="1200" cap="none" spc="0" normalizeH="0" baseline="0" noProof="0" dirty="0">
                <a:ln>
                  <a:noFill/>
                </a:ln>
                <a:solidFill>
                  <a:srgbClr val="333333"/>
                </a:solidFill>
                <a:effectLst/>
                <a:uLnTx/>
                <a:uFillTx/>
                <a:latin typeface="Arial"/>
                <a:ea typeface="+mn-ea"/>
                <a:cs typeface="Arial"/>
              </a:rPr>
              <a:t>ses</a:t>
            </a:r>
            <a:r>
              <a:rPr kumimoji="0" lang="en-US" sz="2000" b="0" i="0" u="none" strike="noStrike" kern="1200" cap="none" spc="-2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are</a:t>
            </a:r>
            <a:r>
              <a:rPr kumimoji="0" lang="en-US" sz="2000" b="0" i="0" u="none" strike="noStrike" kern="1200" cap="none" spc="-2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performed by Eric Pahl,</a:t>
            </a:r>
            <a:r>
              <a:rPr kumimoji="0" lang="en-US" sz="2000" b="0" i="0" u="none" strike="noStrike" kern="1200" cap="none" spc="-5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with the support</a:t>
            </a:r>
            <a:r>
              <a:rPr kumimoji="0" lang="en-US" sz="2000" b="0" i="0" u="none" strike="noStrike" kern="1200" cap="none" spc="-2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of</a:t>
            </a:r>
            <a:r>
              <a:rPr kumimoji="0" lang="en-US" sz="2000" b="0" i="0" u="none" strike="noStrike" kern="1200" cap="none" spc="-20"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the</a:t>
            </a:r>
            <a:r>
              <a:rPr kumimoji="0" lang="en-US" sz="2000" b="0" i="0" u="none" strike="noStrike" kern="1200" cap="none" spc="-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Scienti</a:t>
            </a:r>
            <a:r>
              <a:rPr kumimoji="0" lang="en-US" sz="2000" b="0" i="0" u="none" strike="noStrike" kern="1200" cap="none" spc="-10" normalizeH="0" baseline="0" noProof="0" dirty="0">
                <a:ln>
                  <a:noFill/>
                </a:ln>
                <a:solidFill>
                  <a:srgbClr val="333333"/>
                </a:solidFill>
                <a:effectLst/>
                <a:uLnTx/>
                <a:uFillTx/>
                <a:latin typeface="Arial"/>
                <a:ea typeface="+mn-ea"/>
                <a:cs typeface="Arial"/>
              </a:rPr>
              <a:t>f</a:t>
            </a:r>
            <a:r>
              <a:rPr kumimoji="0" lang="en-US" sz="2000" b="0" i="0" u="none" strike="noStrike" kern="1200" cap="none" spc="0" normalizeH="0" baseline="0" noProof="0" dirty="0">
                <a:ln>
                  <a:noFill/>
                </a:ln>
                <a:solidFill>
                  <a:srgbClr val="333333"/>
                </a:solidFill>
                <a:effectLst/>
                <a:uLnTx/>
                <a:uFillTx/>
                <a:latin typeface="Arial"/>
                <a:ea typeface="+mn-ea"/>
                <a:cs typeface="Arial"/>
              </a:rPr>
              <a:t>ic</a:t>
            </a:r>
            <a:r>
              <a:rPr kumimoji="0" lang="en-US" sz="2000" b="0" i="0" u="none" strike="noStrike" kern="1200" cap="none" spc="-1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Commi</a:t>
            </a:r>
            <a:r>
              <a:rPr kumimoji="0" lang="en-US" sz="2000" b="0" i="0" u="none" strike="noStrike" kern="1200" cap="none" spc="-10" normalizeH="0" baseline="0" noProof="0" dirty="0">
                <a:ln>
                  <a:noFill/>
                </a:ln>
                <a:solidFill>
                  <a:srgbClr val="333333"/>
                </a:solidFill>
                <a:effectLst/>
                <a:uLnTx/>
                <a:uFillTx/>
                <a:latin typeface="Arial"/>
                <a:ea typeface="+mn-ea"/>
                <a:cs typeface="Arial"/>
              </a:rPr>
              <a:t>t</a:t>
            </a:r>
            <a:r>
              <a:rPr kumimoji="0" lang="en-US" sz="2000" b="0" i="0" u="none" strike="noStrike" kern="1200" cap="none" spc="0" normalizeH="0" baseline="0" noProof="0" dirty="0">
                <a:ln>
                  <a:noFill/>
                </a:ln>
                <a:solidFill>
                  <a:srgbClr val="333333"/>
                </a:solidFill>
                <a:effectLst/>
                <a:uLnTx/>
                <a:uFillTx/>
                <a:latin typeface="Arial"/>
                <a:ea typeface="+mn-ea"/>
                <a:cs typeface="Arial"/>
              </a:rPr>
              <a:t>tee</a:t>
            </a:r>
            <a:r>
              <a:rPr kumimoji="0" lang="en-US" sz="2000" b="0" i="0" u="none" strike="noStrike" kern="1200" cap="none" spc="-30"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of</a:t>
            </a:r>
            <a:r>
              <a:rPr kumimoji="0" lang="en-US" sz="2000" b="0" i="0" u="none" strike="noStrike" kern="1200" cap="none" spc="-20"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the</a:t>
            </a:r>
            <a:r>
              <a:rPr kumimoji="0" lang="en-US" sz="2000" b="0" i="0" u="none" strike="noStrike" kern="1200" cap="none" spc="-5" normalizeH="0" baseline="0" noProof="0" dirty="0">
                <a:ln>
                  <a:noFill/>
                </a:ln>
                <a:solidFill>
                  <a:srgbClr val="333333"/>
                </a:solidFill>
                <a:effectLst/>
                <a:uLnTx/>
                <a:uFillTx/>
                <a:latin typeface="Arial"/>
                <a:ea typeface="+mn-ea"/>
                <a:cs typeface="Arial"/>
              </a:rPr>
              <a:t> I</a:t>
            </a:r>
            <a:r>
              <a:rPr kumimoji="0" lang="en-US" sz="2000" b="0" i="0" u="none" strike="noStrike" kern="1200" cap="none" spc="0" normalizeH="0" baseline="0" noProof="0" dirty="0">
                <a:ln>
                  <a:noFill/>
                </a:ln>
                <a:solidFill>
                  <a:srgbClr val="333333"/>
                </a:solidFill>
                <a:effectLst/>
                <a:uLnTx/>
                <a:uFillTx/>
                <a:latin typeface="Arial"/>
                <a:ea typeface="+mn-ea"/>
                <a:cs typeface="Arial"/>
              </a:rPr>
              <a:t>IRTA</a:t>
            </a:r>
            <a:r>
              <a:rPr kumimoji="0" lang="en-US" sz="2000" b="0" i="0" u="none" strike="noStrike" kern="1200" cap="none" spc="-35" normalizeH="0" baseline="0" noProof="0" dirty="0">
                <a:ln>
                  <a:noFill/>
                </a:ln>
                <a:solidFill>
                  <a:srgbClr val="333333"/>
                </a:solidFill>
                <a:effectLst/>
                <a:uLnTx/>
                <a:uFillTx/>
                <a:latin typeface="Arial"/>
                <a:ea typeface="+mn-ea"/>
                <a:cs typeface="Arial"/>
              </a:rPr>
              <a:t> </a:t>
            </a:r>
            <a:endParaRPr kumimoji="0" lang="en-US" sz="2000" b="0" i="0" u="none" strike="noStrike" kern="1200" cap="none" spc="-20" normalizeH="0" baseline="0" noProof="0" dirty="0">
              <a:ln>
                <a:noFill/>
              </a:ln>
              <a:solidFill>
                <a:srgbClr val="333333"/>
              </a:solidFill>
              <a:effectLst/>
              <a:uLnTx/>
              <a:uFillTx/>
              <a:latin typeface="Arial"/>
              <a:ea typeface="+mn-ea"/>
              <a:cs typeface="Arial"/>
            </a:endParaRPr>
          </a:p>
          <a:p>
            <a:pPr marL="12700" marR="41910" lvl="0" indent="0" algn="l" defTabSz="914400" rtl="0" eaLnBrk="1" fontAlgn="auto" latinLnBrk="0" hangingPunct="1">
              <a:lnSpc>
                <a:spcPct val="100000"/>
              </a:lnSpc>
              <a:spcBef>
                <a:spcPts val="0"/>
              </a:spcBef>
              <a:spcAft>
                <a:spcPts val="0"/>
              </a:spcAft>
              <a:buClr>
                <a:srgbClr val="333333"/>
              </a:buClr>
              <a:buSzTx/>
              <a:buFontTx/>
              <a:buNone/>
              <a:tabLst>
                <a:tab pos="355600" algn="l"/>
              </a:tabLst>
              <a:defRPr/>
            </a:pPr>
            <a:endParaRPr kumimoji="0" lang="en-US" sz="205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5080" lvl="0" indent="-342900" algn="l" defTabSz="914400" rtl="0" eaLnBrk="1" fontAlgn="auto" latinLnBrk="0" hangingPunct="1">
              <a:lnSpc>
                <a:spcPct val="100000"/>
              </a:lnSpc>
              <a:spcBef>
                <a:spcPts val="0"/>
              </a:spcBef>
              <a:spcAft>
                <a:spcPts val="0"/>
              </a:spcAft>
              <a:buClr>
                <a:srgbClr val="333333"/>
              </a:buClr>
              <a:buSzTx/>
              <a:buFont typeface="Arial"/>
              <a:buChar char="•"/>
              <a:tabLst>
                <a:tab pos="355600" algn="l"/>
                <a:tab pos="1595755" algn="l"/>
                <a:tab pos="5342255" algn="l"/>
              </a:tabLst>
              <a:defRPr/>
            </a:pPr>
            <a:r>
              <a:rPr kumimoji="0" lang="en-US" sz="2000" b="0" i="0" u="none" strike="noStrike" kern="1200" cap="none" spc="0" normalizeH="0" baseline="0" noProof="0" dirty="0">
                <a:ln>
                  <a:noFill/>
                </a:ln>
                <a:solidFill>
                  <a:srgbClr val="333333"/>
                </a:solidFill>
                <a:effectLst/>
                <a:uLnTx/>
                <a:uFillTx/>
                <a:latin typeface="Arial"/>
                <a:ea typeface="+mn-ea"/>
                <a:cs typeface="Arial"/>
              </a:rPr>
              <a:t>A</a:t>
            </a:r>
            <a:r>
              <a:rPr kumimoji="0" lang="en-US" sz="2000" b="0" i="0" u="none" strike="noStrike" kern="1200" cap="none" spc="-10" normalizeH="0" baseline="0" noProof="0" dirty="0">
                <a:ln>
                  <a:noFill/>
                </a:ln>
                <a:solidFill>
                  <a:srgbClr val="333333"/>
                </a:solidFill>
                <a:effectLst/>
                <a:uLnTx/>
                <a:uFillTx/>
                <a:latin typeface="Arial"/>
                <a:ea typeface="+mn-ea"/>
                <a:cs typeface="Arial"/>
              </a:rPr>
              <a:t> </a:t>
            </a:r>
            <a:r>
              <a:rPr lang="en-US" sz="2000" dirty="0">
                <a:solidFill>
                  <a:srgbClr val="333333"/>
                </a:solidFill>
                <a:latin typeface="Arial"/>
                <a:cs typeface="Arial"/>
              </a:rPr>
              <a:t>simple </a:t>
            </a:r>
            <a:r>
              <a:rPr kumimoji="0" lang="en-US" sz="2000" b="0" i="0" u="none" strike="noStrike" kern="1200" cap="none" spc="0" normalizeH="0" baseline="0" noProof="0" dirty="0">
                <a:ln>
                  <a:noFill/>
                </a:ln>
                <a:solidFill>
                  <a:srgbClr val="333333"/>
                </a:solidFill>
                <a:effectLst/>
                <a:uLnTx/>
                <a:uFillTx/>
                <a:latin typeface="Arial"/>
                <a:ea typeface="+mn-ea"/>
                <a:cs typeface="Arial"/>
              </a:rPr>
              <a:t>core</a:t>
            </a:r>
            <a:r>
              <a:rPr kumimoji="0" lang="en-US" sz="2000" b="0" i="0" u="none" strike="noStrike" kern="1200" cap="none" spc="-2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data</a:t>
            </a:r>
            <a:r>
              <a:rPr kumimoji="0" lang="en-US" sz="2000" b="0" i="0" u="none" strike="noStrike" kern="1200" cap="none" spc="-1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s</a:t>
            </a:r>
            <a:r>
              <a:rPr kumimoji="0" lang="en-US" sz="2000" b="0" i="0" u="none" strike="noStrike" kern="1200" cap="none" spc="5" normalizeH="0" baseline="0" noProof="0" dirty="0">
                <a:ln>
                  <a:noFill/>
                </a:ln>
                <a:solidFill>
                  <a:srgbClr val="333333"/>
                </a:solidFill>
                <a:effectLst/>
                <a:uLnTx/>
                <a:uFillTx/>
                <a:latin typeface="Arial"/>
                <a:ea typeface="+mn-ea"/>
                <a:cs typeface="Arial"/>
              </a:rPr>
              <a:t>e</a:t>
            </a:r>
            <a:r>
              <a:rPr kumimoji="0" lang="en-US" sz="2000" b="0" i="0" u="none" strike="noStrike" kern="1200" cap="none" spc="0" normalizeH="0" baseline="0" noProof="0" dirty="0">
                <a:ln>
                  <a:noFill/>
                </a:ln>
                <a:solidFill>
                  <a:srgbClr val="333333"/>
                </a:solidFill>
                <a:effectLst/>
                <a:uLnTx/>
                <a:uFillTx/>
                <a:latin typeface="Arial"/>
                <a:ea typeface="+mn-ea"/>
                <a:cs typeface="Arial"/>
              </a:rPr>
              <a:t>t</a:t>
            </a:r>
            <a:r>
              <a:rPr kumimoji="0" lang="en-US" sz="2000" b="0" i="0" u="none" strike="noStrike" kern="1200" cap="none" spc="-2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is</a:t>
            </a:r>
            <a:r>
              <a:rPr kumimoji="0" lang="en-US" sz="2000" b="0" i="0" u="none" strike="noStrike" kern="1200" cap="none" spc="-1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c</a:t>
            </a:r>
            <a:r>
              <a:rPr kumimoji="0" lang="en-US" sz="2000" b="0" i="0" u="none" strike="noStrike" kern="1200" cap="none" spc="5" normalizeH="0" baseline="0" noProof="0" dirty="0">
                <a:ln>
                  <a:noFill/>
                </a:ln>
                <a:solidFill>
                  <a:srgbClr val="333333"/>
                </a:solidFill>
                <a:effectLst/>
                <a:uLnTx/>
                <a:uFillTx/>
                <a:latin typeface="Arial"/>
                <a:ea typeface="+mn-ea"/>
                <a:cs typeface="Arial"/>
              </a:rPr>
              <a:t>o</a:t>
            </a:r>
            <a:r>
              <a:rPr kumimoji="0" lang="en-US" sz="2000" b="0" i="0" u="none" strike="noStrike" kern="1200" cap="none" spc="0" normalizeH="0" baseline="0" noProof="0" dirty="0">
                <a:ln>
                  <a:noFill/>
                </a:ln>
                <a:solidFill>
                  <a:srgbClr val="333333"/>
                </a:solidFill>
                <a:effectLst/>
                <a:uLnTx/>
                <a:uFillTx/>
                <a:latin typeface="Arial"/>
                <a:ea typeface="+mn-ea"/>
                <a:cs typeface="Arial"/>
              </a:rPr>
              <a:t>llected</a:t>
            </a:r>
            <a:r>
              <a:rPr kumimoji="0" lang="en-US" sz="2000" b="0" i="0" u="none" strike="noStrike" kern="1200" cap="none" spc="-1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to</a:t>
            </a:r>
            <a:r>
              <a:rPr kumimoji="0" lang="en-US" sz="2000" b="0" i="0" u="none" strike="noStrike" kern="1200" cap="none" spc="-20"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promote</a:t>
            </a:r>
            <a:r>
              <a:rPr kumimoji="0" lang="en-US" sz="2000" b="0" i="0" u="none" strike="noStrike" kern="1200" cap="none" spc="-4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repo</a:t>
            </a:r>
            <a:r>
              <a:rPr kumimoji="0" lang="en-US" sz="2000" b="0" i="0" u="none" strike="noStrike" kern="1200" cap="none" spc="5" normalizeH="0" baseline="0" noProof="0" dirty="0">
                <a:ln>
                  <a:noFill/>
                </a:ln>
                <a:solidFill>
                  <a:srgbClr val="333333"/>
                </a:solidFill>
                <a:effectLst/>
                <a:uLnTx/>
                <a:uFillTx/>
                <a:latin typeface="Arial"/>
                <a:ea typeface="+mn-ea"/>
                <a:cs typeface="Arial"/>
              </a:rPr>
              <a:t>r</a:t>
            </a:r>
            <a:r>
              <a:rPr kumimoji="0" lang="en-US" sz="2000" b="0" i="0" u="none" strike="noStrike" kern="1200" cap="none" spc="0" normalizeH="0" baseline="0" noProof="0" dirty="0">
                <a:ln>
                  <a:noFill/>
                </a:ln>
                <a:solidFill>
                  <a:srgbClr val="333333"/>
                </a:solidFill>
                <a:effectLst/>
                <a:uLnTx/>
                <a:uFillTx/>
                <a:latin typeface="Arial"/>
                <a:ea typeface="+mn-ea"/>
                <a:cs typeface="Arial"/>
              </a:rPr>
              <a:t>ting</a:t>
            </a:r>
          </a:p>
          <a:p>
            <a:pPr marL="12700" marR="5080" lvl="0" indent="0" algn="l" defTabSz="914400" rtl="0" eaLnBrk="1" fontAlgn="auto" latinLnBrk="0" hangingPunct="1">
              <a:lnSpc>
                <a:spcPct val="100000"/>
              </a:lnSpc>
              <a:spcBef>
                <a:spcPts val="0"/>
              </a:spcBef>
              <a:spcAft>
                <a:spcPts val="0"/>
              </a:spcAft>
              <a:buClr>
                <a:srgbClr val="333333"/>
              </a:buClr>
              <a:buSzTx/>
              <a:buFontTx/>
              <a:buNone/>
              <a:tabLst>
                <a:tab pos="355600" algn="l"/>
                <a:tab pos="1595755" algn="l"/>
                <a:tab pos="5342255" algn="l"/>
              </a:tabLst>
              <a:defRPr/>
            </a:pPr>
            <a:endParaRPr kumimoji="0" lang="en-US" sz="2000" b="0" i="0" u="none" strike="noStrike" kern="1200" cap="none" spc="0" normalizeH="0" baseline="0" noProof="0" dirty="0">
              <a:ln>
                <a:noFill/>
              </a:ln>
              <a:solidFill>
                <a:srgbClr val="333333"/>
              </a:solidFill>
              <a:effectLst/>
              <a:uLnTx/>
              <a:uFillTx/>
              <a:latin typeface="Arial"/>
              <a:ea typeface="+mn-ea"/>
              <a:cs typeface="Arial"/>
            </a:endParaRPr>
          </a:p>
          <a:p>
            <a:pPr marL="355600" marR="5080" lvl="0" indent="-342900" algn="l" defTabSz="914400" rtl="0" eaLnBrk="1" fontAlgn="auto" latinLnBrk="0" hangingPunct="1">
              <a:lnSpc>
                <a:spcPct val="100000"/>
              </a:lnSpc>
              <a:spcBef>
                <a:spcPts val="0"/>
              </a:spcBef>
              <a:spcAft>
                <a:spcPts val="0"/>
              </a:spcAft>
              <a:buClr>
                <a:srgbClr val="333333"/>
              </a:buClr>
              <a:buSzTx/>
              <a:buFont typeface="Arial"/>
              <a:buChar char="•"/>
              <a:tabLst>
                <a:tab pos="355600" algn="l"/>
                <a:tab pos="1595755" algn="l"/>
                <a:tab pos="5342255" algn="l"/>
              </a:tabLst>
              <a:defRPr/>
            </a:pPr>
            <a:r>
              <a:rPr kumimoji="0" lang="en-US" sz="2000" b="0" i="0" u="none" strike="noStrike" kern="1200" cap="none" spc="0" normalizeH="0" baseline="0" noProof="0" dirty="0">
                <a:ln>
                  <a:noFill/>
                </a:ln>
                <a:solidFill>
                  <a:srgbClr val="333333"/>
                </a:solidFill>
                <a:effectLst/>
                <a:uLnTx/>
                <a:uFillTx/>
                <a:latin typeface="Arial"/>
                <a:ea typeface="+mn-ea"/>
                <a:cs typeface="Arial"/>
              </a:rPr>
              <a:t>Addi</a:t>
            </a:r>
            <a:r>
              <a:rPr kumimoji="0" lang="en-US" sz="2000" b="0" i="0" u="none" strike="noStrike" kern="1200" cap="none" spc="-10" normalizeH="0" baseline="0" noProof="0" dirty="0">
                <a:ln>
                  <a:noFill/>
                </a:ln>
                <a:solidFill>
                  <a:srgbClr val="333333"/>
                </a:solidFill>
                <a:effectLst/>
                <a:uLnTx/>
                <a:uFillTx/>
                <a:latin typeface="Arial"/>
                <a:ea typeface="+mn-ea"/>
                <a:cs typeface="Arial"/>
              </a:rPr>
              <a:t>t</a:t>
            </a:r>
            <a:r>
              <a:rPr kumimoji="0" lang="en-US" sz="2000" b="0" i="0" u="none" strike="noStrike" kern="1200" cap="none" spc="0" normalizeH="0" baseline="0" noProof="0" dirty="0">
                <a:ln>
                  <a:noFill/>
                </a:ln>
                <a:solidFill>
                  <a:srgbClr val="333333"/>
                </a:solidFill>
                <a:effectLst/>
                <a:uLnTx/>
                <a:uFillTx/>
                <a:latin typeface="Arial"/>
                <a:ea typeface="+mn-ea"/>
                <a:cs typeface="Arial"/>
              </a:rPr>
              <a:t>ional data</a:t>
            </a:r>
            <a:r>
              <a:rPr kumimoji="0" lang="en-US" sz="2000" b="0" i="0" u="none" strike="noStrike" kern="1200" cap="none" spc="-20"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is c</a:t>
            </a:r>
            <a:r>
              <a:rPr kumimoji="0" lang="en-US" sz="2000" b="0" i="0" u="none" strike="noStrike" kern="1200" cap="none" spc="5" normalizeH="0" baseline="0" noProof="0" dirty="0">
                <a:ln>
                  <a:noFill/>
                </a:ln>
                <a:solidFill>
                  <a:srgbClr val="333333"/>
                </a:solidFill>
                <a:effectLst/>
                <a:uLnTx/>
                <a:uFillTx/>
                <a:latin typeface="Arial"/>
                <a:ea typeface="+mn-ea"/>
                <a:cs typeface="Arial"/>
              </a:rPr>
              <a:t>o</a:t>
            </a:r>
            <a:r>
              <a:rPr kumimoji="0" lang="en-US" sz="2000" b="0" i="0" u="none" strike="noStrike" kern="1200" cap="none" spc="0" normalizeH="0" baseline="0" noProof="0" dirty="0">
                <a:ln>
                  <a:noFill/>
                </a:ln>
                <a:solidFill>
                  <a:srgbClr val="333333"/>
                </a:solidFill>
                <a:effectLst/>
                <a:uLnTx/>
                <a:uFillTx/>
                <a:latin typeface="Arial"/>
                <a:ea typeface="+mn-ea"/>
                <a:cs typeface="Arial"/>
              </a:rPr>
              <a:t>llected</a:t>
            </a:r>
            <a:r>
              <a:rPr kumimoji="0" lang="en-US" sz="2000" b="0" i="0" u="none" strike="noStrike" kern="1200" cap="none" spc="-2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for</a:t>
            </a:r>
            <a:r>
              <a:rPr kumimoji="0" lang="en-US" sz="2000" b="0" i="0" u="none" strike="noStrike" kern="1200" cap="none" spc="-30"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s</a:t>
            </a:r>
            <a:r>
              <a:rPr kumimoji="0" lang="en-US" sz="2000" b="0" i="0" u="none" strike="noStrike" kern="1200" cap="none" spc="5" normalizeH="0" baseline="0" noProof="0" dirty="0">
                <a:ln>
                  <a:noFill/>
                </a:ln>
                <a:solidFill>
                  <a:srgbClr val="333333"/>
                </a:solidFill>
                <a:effectLst/>
                <a:uLnTx/>
                <a:uFillTx/>
                <a:latin typeface="Arial"/>
                <a:ea typeface="+mn-ea"/>
                <a:cs typeface="Arial"/>
              </a:rPr>
              <a:t>p</a:t>
            </a:r>
            <a:r>
              <a:rPr kumimoji="0" lang="en-US" sz="2000" b="0" i="0" u="none" strike="noStrike" kern="1200" cap="none" spc="0" normalizeH="0" baseline="0" noProof="0" dirty="0">
                <a:ln>
                  <a:noFill/>
                </a:ln>
                <a:solidFill>
                  <a:srgbClr val="333333"/>
                </a:solidFill>
                <a:effectLst/>
                <a:uLnTx/>
                <a:uFillTx/>
                <a:latin typeface="Arial"/>
                <a:ea typeface="+mn-ea"/>
                <a:cs typeface="Arial"/>
              </a:rPr>
              <a:t>e</a:t>
            </a:r>
            <a:r>
              <a:rPr kumimoji="0" lang="en-US" sz="2000" b="0" i="0" u="none" strike="noStrike" kern="1200" cap="none" spc="5" normalizeH="0" baseline="0" noProof="0" dirty="0">
                <a:ln>
                  <a:noFill/>
                </a:ln>
                <a:solidFill>
                  <a:srgbClr val="333333"/>
                </a:solidFill>
                <a:effectLst/>
                <a:uLnTx/>
                <a:uFillTx/>
                <a:latin typeface="Arial"/>
                <a:ea typeface="+mn-ea"/>
                <a:cs typeface="Arial"/>
              </a:rPr>
              <a:t>c</a:t>
            </a:r>
            <a:r>
              <a:rPr kumimoji="0" lang="en-US" sz="2000" b="0" i="0" u="none" strike="noStrike" kern="1200" cap="none" spc="0" normalizeH="0" baseline="0" noProof="0" dirty="0">
                <a:ln>
                  <a:noFill/>
                </a:ln>
                <a:solidFill>
                  <a:srgbClr val="333333"/>
                </a:solidFill>
                <a:effectLst/>
                <a:uLnTx/>
                <a:uFillTx/>
                <a:latin typeface="Arial"/>
                <a:ea typeface="+mn-ea"/>
                <a:cs typeface="Arial"/>
              </a:rPr>
              <a:t>if</a:t>
            </a:r>
            <a:r>
              <a:rPr kumimoji="0" lang="en-US" sz="2000" b="0" i="0" u="none" strike="noStrike" kern="1200" cap="none" spc="-10" normalizeH="0" baseline="0" noProof="0" dirty="0">
                <a:ln>
                  <a:noFill/>
                </a:ln>
                <a:solidFill>
                  <a:srgbClr val="333333"/>
                </a:solidFill>
                <a:effectLst/>
                <a:uLnTx/>
                <a:uFillTx/>
                <a:latin typeface="Arial"/>
                <a:ea typeface="+mn-ea"/>
                <a:cs typeface="Arial"/>
              </a:rPr>
              <a:t>i</a:t>
            </a:r>
            <a:r>
              <a:rPr kumimoji="0" lang="en-US" sz="2000" b="0" i="0" u="none" strike="noStrike" kern="1200" cap="none" spc="0" normalizeH="0" baseline="0" noProof="0" dirty="0">
                <a:ln>
                  <a:noFill/>
                </a:ln>
                <a:solidFill>
                  <a:srgbClr val="333333"/>
                </a:solidFill>
                <a:effectLst/>
                <a:uLnTx/>
                <a:uFillTx/>
                <a:latin typeface="Arial"/>
                <a:ea typeface="+mn-ea"/>
                <a:cs typeface="Arial"/>
              </a:rPr>
              <a:t>c</a:t>
            </a:r>
            <a:r>
              <a:rPr kumimoji="0" lang="en-US" sz="2000" b="0" i="0" u="none" strike="noStrike" kern="1200" cap="none" spc="-25" normalizeH="0" baseline="0" noProof="0" dirty="0">
                <a:ln>
                  <a:noFill/>
                </a:ln>
                <a:solidFill>
                  <a:srgbClr val="333333"/>
                </a:solidFill>
                <a:effectLst/>
                <a:uLnTx/>
                <a:uFillTx/>
                <a:latin typeface="Arial"/>
                <a:ea typeface="+mn-ea"/>
                <a:cs typeface="Arial"/>
              </a:rPr>
              <a:t> </a:t>
            </a:r>
            <a:r>
              <a:rPr kumimoji="0" lang="en-US" sz="2000" b="0" i="0" u="none" strike="noStrike" kern="1200" cap="none" spc="0" normalizeH="0" baseline="0" noProof="0" dirty="0">
                <a:ln>
                  <a:noFill/>
                </a:ln>
                <a:solidFill>
                  <a:srgbClr val="333333"/>
                </a:solidFill>
                <a:effectLst/>
                <a:uLnTx/>
                <a:uFillTx/>
                <a:latin typeface="Arial"/>
                <a:ea typeface="+mn-ea"/>
                <a:cs typeface="Arial"/>
              </a:rPr>
              <a:t>proje</a:t>
            </a:r>
            <a:r>
              <a:rPr kumimoji="0" lang="en-US" sz="2000" b="0" i="0" u="none" strike="noStrike" kern="1200" cap="none" spc="5" normalizeH="0" baseline="0" noProof="0" dirty="0">
                <a:ln>
                  <a:noFill/>
                </a:ln>
                <a:solidFill>
                  <a:srgbClr val="333333"/>
                </a:solidFill>
                <a:effectLst/>
                <a:uLnTx/>
                <a:uFillTx/>
                <a:latin typeface="Arial"/>
                <a:ea typeface="+mn-ea"/>
                <a:cs typeface="Arial"/>
              </a:rPr>
              <a:t>c</a:t>
            </a:r>
            <a:r>
              <a:rPr kumimoji="0" lang="en-US" sz="2000" b="0" i="0" u="none" strike="noStrike" kern="1200" cap="none" spc="0" normalizeH="0" baseline="0" noProof="0" dirty="0">
                <a:ln>
                  <a:noFill/>
                </a:ln>
                <a:solidFill>
                  <a:srgbClr val="333333"/>
                </a:solidFill>
                <a:effectLst/>
                <a:uLnTx/>
                <a:uFillTx/>
                <a:latin typeface="Arial"/>
                <a:ea typeface="+mn-ea"/>
                <a:cs typeface="Arial"/>
              </a:rPr>
              <a:t>ts</a:t>
            </a:r>
            <a:endParaRPr kumimoji="0" lang="en-US" sz="2000" b="0" i="0" u="none" strike="noStrike" kern="1200" cap="none" spc="-45" normalizeH="0" baseline="0" noProof="0" dirty="0">
              <a:ln>
                <a:noFill/>
              </a:ln>
              <a:solidFill>
                <a:srgbClr val="333333"/>
              </a:solidFill>
              <a:effectLst/>
              <a:uLnTx/>
              <a:uFillTx/>
              <a:latin typeface="Arial"/>
              <a:ea typeface="+mn-ea"/>
              <a:cs typeface="Arial"/>
            </a:endParaRPr>
          </a:p>
          <a:p>
            <a:pPr marL="469900" marR="5080" lvl="1">
              <a:buClr>
                <a:srgbClr val="333333"/>
              </a:buClr>
              <a:tabLst>
                <a:tab pos="355600" algn="l"/>
                <a:tab pos="1595755" algn="l"/>
                <a:tab pos="5342255" algn="l"/>
              </a:tabLst>
            </a:pPr>
            <a:endParaRPr sz="2000" dirty="0">
              <a:latin typeface="Arial"/>
              <a:cs typeface="Arial"/>
            </a:endParaRPr>
          </a:p>
        </p:txBody>
      </p:sp>
      <p:sp>
        <p:nvSpPr>
          <p:cNvPr id="8" name="object 8"/>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9" name="object 9"/>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852353" y="6094893"/>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373994" y="6206551"/>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531861" y="-144796"/>
            <a:ext cx="7630178" cy="881009"/>
          </a:xfrm>
          <a:prstGeom prst="rect">
            <a:avLst/>
          </a:prstGeom>
        </p:spPr>
        <p:txBody>
          <a:bodyPr vert="horz" wrap="square" lIns="0" tIns="384809" rIns="0" bIns="0" rtlCol="0">
            <a:spAutoFit/>
          </a:bodyPr>
          <a:lstStyle/>
          <a:p>
            <a:pPr marL="1529715">
              <a:lnSpc>
                <a:spcPct val="100000"/>
              </a:lnSpc>
            </a:pPr>
            <a:r>
              <a:rPr lang="en-US" sz="3200" dirty="0">
                <a:latin typeface="Arial"/>
                <a:cs typeface="Arial"/>
              </a:rPr>
              <a:t>Adult Graft </a:t>
            </a:r>
            <a:r>
              <a:rPr sz="3200" dirty="0">
                <a:latin typeface="Arial"/>
                <a:cs typeface="Arial"/>
              </a:rPr>
              <a:t>Survival</a:t>
            </a:r>
            <a:r>
              <a:rPr sz="3200" spc="-10" dirty="0">
                <a:latin typeface="Arial"/>
                <a:cs typeface="Arial"/>
              </a:rPr>
              <a:t> </a:t>
            </a:r>
            <a:r>
              <a:rPr sz="3200" dirty="0">
                <a:latin typeface="Arial"/>
                <a:cs typeface="Arial"/>
              </a:rPr>
              <a:t>by</a:t>
            </a:r>
            <a:r>
              <a:rPr sz="3200" spc="-15" dirty="0">
                <a:latin typeface="Arial"/>
                <a:cs typeface="Arial"/>
              </a:rPr>
              <a:t> </a:t>
            </a:r>
            <a:r>
              <a:rPr sz="3200" dirty="0">
                <a:latin typeface="Arial"/>
                <a:cs typeface="Arial"/>
              </a:rPr>
              <a:t>Era</a:t>
            </a:r>
          </a:p>
        </p:txBody>
      </p:sp>
      <p:sp>
        <p:nvSpPr>
          <p:cNvPr id="11" name="object 11"/>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7" name="Picture 6">
            <a:extLst>
              <a:ext uri="{FF2B5EF4-FFF2-40B4-BE49-F238E27FC236}">
                <a16:creationId xmlns:a16="http://schemas.microsoft.com/office/drawing/2014/main" id="{72242EBE-4806-C97D-B10C-E1DE7DA140D9}"/>
              </a:ext>
            </a:extLst>
          </p:cNvPr>
          <p:cNvPicPr>
            <a:picLocks noChangeAspect="1"/>
          </p:cNvPicPr>
          <p:nvPr/>
        </p:nvPicPr>
        <p:blipFill>
          <a:blip r:embed="rId5"/>
          <a:stretch>
            <a:fillRect/>
          </a:stretch>
        </p:blipFill>
        <p:spPr>
          <a:xfrm>
            <a:off x="628861" y="1219200"/>
            <a:ext cx="7793558" cy="4542158"/>
          </a:xfrm>
          <a:prstGeom prst="rect">
            <a:avLst/>
          </a:prstGeom>
        </p:spPr>
      </p:pic>
    </p:spTree>
    <p:extLst>
      <p:ext uri="{BB962C8B-B14F-4D97-AF65-F5344CB8AC3E}">
        <p14:creationId xmlns:p14="http://schemas.microsoft.com/office/powerpoint/2010/main" val="3333735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852353" y="6094893"/>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373994" y="6206551"/>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0" y="-144796"/>
            <a:ext cx="8763000" cy="881009"/>
          </a:xfrm>
          <a:prstGeom prst="rect">
            <a:avLst/>
          </a:prstGeom>
        </p:spPr>
        <p:txBody>
          <a:bodyPr vert="horz" wrap="square" lIns="0" tIns="384809" rIns="0" bIns="0" rtlCol="0">
            <a:spAutoFit/>
          </a:bodyPr>
          <a:lstStyle/>
          <a:p>
            <a:pPr marL="1529715">
              <a:lnSpc>
                <a:spcPct val="100000"/>
              </a:lnSpc>
            </a:pPr>
            <a:r>
              <a:rPr lang="en-US" sz="3200" dirty="0">
                <a:latin typeface="Arial"/>
                <a:cs typeface="Arial"/>
              </a:rPr>
              <a:t>1 &amp; 5 Year Graft </a:t>
            </a:r>
            <a:r>
              <a:rPr sz="3200" dirty="0">
                <a:latin typeface="Arial"/>
                <a:cs typeface="Arial"/>
              </a:rPr>
              <a:t>Survival</a:t>
            </a:r>
            <a:r>
              <a:rPr sz="3200" spc="-10" dirty="0">
                <a:latin typeface="Arial"/>
                <a:cs typeface="Arial"/>
              </a:rPr>
              <a:t> </a:t>
            </a:r>
            <a:r>
              <a:rPr lang="en-US" sz="3200" spc="-10" dirty="0">
                <a:latin typeface="Arial"/>
                <a:cs typeface="Arial"/>
              </a:rPr>
              <a:t>Over Time</a:t>
            </a:r>
            <a:endParaRPr sz="3200" dirty="0">
              <a:latin typeface="Arial"/>
              <a:cs typeface="Arial"/>
            </a:endParaRPr>
          </a:p>
        </p:txBody>
      </p:sp>
      <p:sp>
        <p:nvSpPr>
          <p:cNvPr id="11" name="object 11"/>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7" name="Picture 6">
            <a:extLst>
              <a:ext uri="{FF2B5EF4-FFF2-40B4-BE49-F238E27FC236}">
                <a16:creationId xmlns:a16="http://schemas.microsoft.com/office/drawing/2014/main" id="{1AA2DA80-38A6-E38B-91C2-1C65C7DC2B70}"/>
              </a:ext>
            </a:extLst>
          </p:cNvPr>
          <p:cNvPicPr>
            <a:picLocks noChangeAspect="1"/>
          </p:cNvPicPr>
          <p:nvPr/>
        </p:nvPicPr>
        <p:blipFill>
          <a:blip r:embed="rId5"/>
          <a:stretch>
            <a:fillRect/>
          </a:stretch>
        </p:blipFill>
        <p:spPr>
          <a:xfrm>
            <a:off x="969442" y="1387343"/>
            <a:ext cx="7793558" cy="4542158"/>
          </a:xfrm>
          <a:prstGeom prst="rect">
            <a:avLst/>
          </a:prstGeom>
        </p:spPr>
      </p:pic>
    </p:spTree>
    <p:extLst>
      <p:ext uri="{BB962C8B-B14F-4D97-AF65-F5344CB8AC3E}">
        <p14:creationId xmlns:p14="http://schemas.microsoft.com/office/powerpoint/2010/main" val="924015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226243" y="245296"/>
            <a:ext cx="9906000" cy="881009"/>
          </a:xfrm>
          <a:prstGeom prst="rect">
            <a:avLst/>
          </a:prstGeom>
        </p:spPr>
        <p:txBody>
          <a:bodyPr vert="horz" wrap="square" lIns="0" tIns="384809" rIns="0" bIns="0" rtlCol="0">
            <a:spAutoFit/>
          </a:bodyPr>
          <a:lstStyle/>
          <a:p>
            <a:pPr marL="1529715" algn="l">
              <a:lnSpc>
                <a:spcPct val="100000"/>
              </a:lnSpc>
            </a:pPr>
            <a:r>
              <a:rPr lang="en-US" sz="3200" dirty="0">
                <a:latin typeface="Arial"/>
                <a:cs typeface="Arial"/>
              </a:rPr>
              <a:t>Overall Patient</a:t>
            </a:r>
            <a:r>
              <a:rPr sz="3200" spc="-25" dirty="0">
                <a:latin typeface="Arial"/>
                <a:cs typeface="Arial"/>
              </a:rPr>
              <a:t> </a:t>
            </a:r>
            <a:r>
              <a:rPr sz="3200" dirty="0">
                <a:latin typeface="Arial"/>
                <a:cs typeface="Arial"/>
              </a:rPr>
              <a:t>Survival</a:t>
            </a:r>
            <a:r>
              <a:rPr lang="en-US" sz="3200" dirty="0">
                <a:latin typeface="Arial"/>
                <a:cs typeface="Arial"/>
              </a:rPr>
              <a:t> (1985-2025)</a:t>
            </a:r>
            <a:r>
              <a:rPr sz="3200" spc="-10" dirty="0">
                <a:latin typeface="Arial"/>
                <a:cs typeface="Arial"/>
              </a:rPr>
              <a:t> </a:t>
            </a:r>
            <a:endParaRPr sz="3200" dirty="0">
              <a:latin typeface="Arial"/>
              <a:cs typeface="Arial"/>
            </a:endParaRPr>
          </a:p>
        </p:txBody>
      </p:sp>
      <p:sp>
        <p:nvSpPr>
          <p:cNvPr id="11" name="object 11"/>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cxnSp>
        <p:nvCxnSpPr>
          <p:cNvPr id="18" name="Straight Connector 17">
            <a:extLst>
              <a:ext uri="{FF2B5EF4-FFF2-40B4-BE49-F238E27FC236}">
                <a16:creationId xmlns:a16="http://schemas.microsoft.com/office/drawing/2014/main" id="{F7139B4F-D2E0-DCBC-E767-DF4100D65274}"/>
              </a:ext>
            </a:extLst>
          </p:cNvPr>
          <p:cNvCxnSpPr>
            <a:cxnSpLocks/>
          </p:cNvCxnSpPr>
          <p:nvPr/>
        </p:nvCxnSpPr>
        <p:spPr>
          <a:xfrm>
            <a:off x="6553197" y="1524000"/>
            <a:ext cx="0" cy="251460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100B9BB-0A70-4BFA-6C5E-F4595C64AD99}"/>
              </a:ext>
            </a:extLst>
          </p:cNvPr>
          <p:cNvPicPr>
            <a:picLocks noChangeAspect="1"/>
          </p:cNvPicPr>
          <p:nvPr/>
        </p:nvPicPr>
        <p:blipFill>
          <a:blip r:embed="rId5"/>
          <a:srcRect t="297" r="24864" b="29242"/>
          <a:stretch/>
        </p:blipFill>
        <p:spPr>
          <a:xfrm>
            <a:off x="697447" y="1371600"/>
            <a:ext cx="5855738" cy="3200400"/>
          </a:xfrm>
          <a:prstGeom prst="rect">
            <a:avLst/>
          </a:prstGeom>
        </p:spPr>
      </p:pic>
      <p:sp>
        <p:nvSpPr>
          <p:cNvPr id="7" name="Rectangle 6">
            <a:extLst>
              <a:ext uri="{FF2B5EF4-FFF2-40B4-BE49-F238E27FC236}">
                <a16:creationId xmlns:a16="http://schemas.microsoft.com/office/drawing/2014/main" id="{1255F375-74C6-021E-6C93-C5B260C7F3F4}"/>
              </a:ext>
            </a:extLst>
          </p:cNvPr>
          <p:cNvSpPr/>
          <p:nvPr/>
        </p:nvSpPr>
        <p:spPr>
          <a:xfrm>
            <a:off x="6078855" y="2747657"/>
            <a:ext cx="474329" cy="5715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00057D36-26B0-4A7B-E02B-4B4AEA362B6B}"/>
              </a:ext>
            </a:extLst>
          </p:cNvPr>
          <p:cNvGraphicFramePr>
            <a:graphicFrameLocks noGrp="1"/>
          </p:cNvGraphicFramePr>
          <p:nvPr>
            <p:extLst>
              <p:ext uri="{D42A27DB-BD31-4B8C-83A1-F6EECF244321}">
                <p14:modId xmlns:p14="http://schemas.microsoft.com/office/powerpoint/2010/main" val="1888943641"/>
              </p:ext>
            </p:extLst>
          </p:nvPr>
        </p:nvGraphicFramePr>
        <p:xfrm>
          <a:off x="2425337" y="4850890"/>
          <a:ext cx="3890682" cy="1371600"/>
        </p:xfrm>
        <a:graphic>
          <a:graphicData uri="http://schemas.openxmlformats.org/drawingml/2006/table">
            <a:tbl>
              <a:tblPr firstRow="1" bandRow="1">
                <a:tableStyleId>{5C22544A-7EE6-4342-B048-85BDC9FD1C3A}</a:tableStyleId>
              </a:tblPr>
              <a:tblGrid>
                <a:gridCol w="1377950">
                  <a:extLst>
                    <a:ext uri="{9D8B030D-6E8A-4147-A177-3AD203B41FA5}">
                      <a16:colId xmlns:a16="http://schemas.microsoft.com/office/drawing/2014/main" val="552181730"/>
                    </a:ext>
                  </a:extLst>
                </a:gridCol>
                <a:gridCol w="1134782">
                  <a:extLst>
                    <a:ext uri="{9D8B030D-6E8A-4147-A177-3AD203B41FA5}">
                      <a16:colId xmlns:a16="http://schemas.microsoft.com/office/drawing/2014/main" val="2583751616"/>
                    </a:ext>
                  </a:extLst>
                </a:gridCol>
                <a:gridCol w="1377950">
                  <a:extLst>
                    <a:ext uri="{9D8B030D-6E8A-4147-A177-3AD203B41FA5}">
                      <a16:colId xmlns:a16="http://schemas.microsoft.com/office/drawing/2014/main" val="1781364194"/>
                    </a:ext>
                  </a:extLst>
                </a:gridCol>
              </a:tblGrid>
              <a:tr h="370840">
                <a:tc>
                  <a:txBody>
                    <a:bodyPr/>
                    <a:lstStyle/>
                    <a:p>
                      <a:r>
                        <a:rPr lang="en-US" sz="2400" b="1" dirty="0"/>
                        <a:t>Survival</a:t>
                      </a:r>
                    </a:p>
                  </a:txBody>
                  <a:tcPr/>
                </a:tc>
                <a:tc>
                  <a:txBody>
                    <a:bodyPr/>
                    <a:lstStyle/>
                    <a:p>
                      <a:r>
                        <a:rPr lang="en-US" sz="2400" b="1" dirty="0"/>
                        <a:t>1- year</a:t>
                      </a:r>
                    </a:p>
                  </a:txBody>
                  <a:tcPr/>
                </a:tc>
                <a:tc>
                  <a:txBody>
                    <a:bodyPr/>
                    <a:lstStyle/>
                    <a:p>
                      <a:r>
                        <a:rPr lang="en-US" sz="2400" b="1" dirty="0"/>
                        <a:t>5-year</a:t>
                      </a:r>
                    </a:p>
                  </a:txBody>
                  <a:tcPr/>
                </a:tc>
                <a:extLst>
                  <a:ext uri="{0D108BD9-81ED-4DB2-BD59-A6C34878D82A}">
                    <a16:rowId xmlns:a16="http://schemas.microsoft.com/office/drawing/2014/main" val="1558462441"/>
                  </a:ext>
                </a:extLst>
              </a:tr>
              <a:tr h="370840">
                <a:tc>
                  <a:txBody>
                    <a:bodyPr/>
                    <a:lstStyle/>
                    <a:p>
                      <a:r>
                        <a:rPr lang="en-US" sz="2400" b="1" dirty="0"/>
                        <a:t>Pediatric</a:t>
                      </a:r>
                    </a:p>
                  </a:txBody>
                  <a:tcPr/>
                </a:tc>
                <a:tc>
                  <a:txBody>
                    <a:bodyPr/>
                    <a:lstStyle/>
                    <a:p>
                      <a:r>
                        <a:rPr lang="en-US" sz="2400" b="1" dirty="0"/>
                        <a:t>76%</a:t>
                      </a:r>
                    </a:p>
                  </a:txBody>
                  <a:tcPr/>
                </a:tc>
                <a:tc>
                  <a:txBody>
                    <a:bodyPr/>
                    <a:lstStyle/>
                    <a:p>
                      <a:r>
                        <a:rPr lang="en-US" sz="2400" b="1" dirty="0"/>
                        <a:t>60%</a:t>
                      </a:r>
                    </a:p>
                  </a:txBody>
                  <a:tcPr/>
                </a:tc>
                <a:extLst>
                  <a:ext uri="{0D108BD9-81ED-4DB2-BD59-A6C34878D82A}">
                    <a16:rowId xmlns:a16="http://schemas.microsoft.com/office/drawing/2014/main" val="3745299936"/>
                  </a:ext>
                </a:extLst>
              </a:tr>
              <a:tr h="370840">
                <a:tc>
                  <a:txBody>
                    <a:bodyPr/>
                    <a:lstStyle/>
                    <a:p>
                      <a:r>
                        <a:rPr lang="en-US" sz="2400" b="1" dirty="0"/>
                        <a:t>Adult</a:t>
                      </a:r>
                    </a:p>
                  </a:txBody>
                  <a:tcPr/>
                </a:tc>
                <a:tc>
                  <a:txBody>
                    <a:bodyPr/>
                    <a:lstStyle/>
                    <a:p>
                      <a:r>
                        <a:rPr lang="en-US" sz="2400" b="1" dirty="0"/>
                        <a:t>77%</a:t>
                      </a:r>
                    </a:p>
                  </a:txBody>
                  <a:tcPr/>
                </a:tc>
                <a:tc>
                  <a:txBody>
                    <a:bodyPr/>
                    <a:lstStyle/>
                    <a:p>
                      <a:r>
                        <a:rPr lang="en-US" sz="2400" b="1" dirty="0"/>
                        <a:t>52%</a:t>
                      </a:r>
                    </a:p>
                  </a:txBody>
                  <a:tcPr/>
                </a:tc>
                <a:extLst>
                  <a:ext uri="{0D108BD9-81ED-4DB2-BD59-A6C34878D82A}">
                    <a16:rowId xmlns:a16="http://schemas.microsoft.com/office/drawing/2014/main" val="1732924429"/>
                  </a:ext>
                </a:extLst>
              </a:tr>
            </a:tbl>
          </a:graphicData>
        </a:graphic>
      </p:graphicFrame>
    </p:spTree>
    <p:extLst>
      <p:ext uri="{BB962C8B-B14F-4D97-AF65-F5344CB8AC3E}">
        <p14:creationId xmlns:p14="http://schemas.microsoft.com/office/powerpoint/2010/main" val="1702506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852353" y="6094893"/>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373994" y="6206551"/>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76200" y="-144796"/>
            <a:ext cx="8085839" cy="881009"/>
          </a:xfrm>
          <a:prstGeom prst="rect">
            <a:avLst/>
          </a:prstGeom>
        </p:spPr>
        <p:txBody>
          <a:bodyPr vert="horz" wrap="square" lIns="0" tIns="384809" rIns="0" bIns="0" rtlCol="0">
            <a:spAutoFit/>
          </a:bodyPr>
          <a:lstStyle/>
          <a:p>
            <a:pPr marL="1529715">
              <a:lnSpc>
                <a:spcPct val="100000"/>
              </a:lnSpc>
            </a:pPr>
            <a:r>
              <a:rPr lang="en-US" sz="3200" dirty="0">
                <a:latin typeface="Arial"/>
                <a:cs typeface="Arial"/>
              </a:rPr>
              <a:t>Pediatric Patient </a:t>
            </a:r>
            <a:r>
              <a:rPr sz="3200" dirty="0">
                <a:latin typeface="Arial"/>
                <a:cs typeface="Arial"/>
              </a:rPr>
              <a:t>Survival</a:t>
            </a:r>
            <a:r>
              <a:rPr sz="3200" spc="-10" dirty="0">
                <a:latin typeface="Arial"/>
                <a:cs typeface="Arial"/>
              </a:rPr>
              <a:t> </a:t>
            </a:r>
            <a:r>
              <a:rPr sz="3200" dirty="0">
                <a:latin typeface="Arial"/>
                <a:cs typeface="Arial"/>
              </a:rPr>
              <a:t>by</a:t>
            </a:r>
            <a:r>
              <a:rPr sz="3200" spc="-15" dirty="0">
                <a:latin typeface="Arial"/>
                <a:cs typeface="Arial"/>
              </a:rPr>
              <a:t> </a:t>
            </a:r>
            <a:r>
              <a:rPr sz="3200" dirty="0">
                <a:latin typeface="Arial"/>
                <a:cs typeface="Arial"/>
              </a:rPr>
              <a:t>Era</a:t>
            </a:r>
          </a:p>
        </p:txBody>
      </p:sp>
      <p:sp>
        <p:nvSpPr>
          <p:cNvPr id="11" name="object 11"/>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7" name="Picture 6">
            <a:extLst>
              <a:ext uri="{FF2B5EF4-FFF2-40B4-BE49-F238E27FC236}">
                <a16:creationId xmlns:a16="http://schemas.microsoft.com/office/drawing/2014/main" id="{6B038E5C-9B34-A2A2-96E6-28DE77E82DD9}"/>
              </a:ext>
            </a:extLst>
          </p:cNvPr>
          <p:cNvPicPr>
            <a:picLocks noChangeAspect="1"/>
          </p:cNvPicPr>
          <p:nvPr/>
        </p:nvPicPr>
        <p:blipFill>
          <a:blip r:embed="rId5"/>
          <a:stretch>
            <a:fillRect/>
          </a:stretch>
        </p:blipFill>
        <p:spPr>
          <a:xfrm>
            <a:off x="234798" y="967069"/>
            <a:ext cx="8433328" cy="4923861"/>
          </a:xfrm>
          <a:prstGeom prst="rect">
            <a:avLst/>
          </a:prstGeom>
        </p:spPr>
      </p:pic>
    </p:spTree>
    <p:extLst>
      <p:ext uri="{BB962C8B-B14F-4D97-AF65-F5344CB8AC3E}">
        <p14:creationId xmlns:p14="http://schemas.microsoft.com/office/powerpoint/2010/main" val="2999769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852353" y="6094893"/>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373994" y="6206551"/>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76200" y="-144796"/>
            <a:ext cx="8085839" cy="881009"/>
          </a:xfrm>
          <a:prstGeom prst="rect">
            <a:avLst/>
          </a:prstGeom>
        </p:spPr>
        <p:txBody>
          <a:bodyPr vert="horz" wrap="square" lIns="0" tIns="384809" rIns="0" bIns="0" rtlCol="0">
            <a:spAutoFit/>
          </a:bodyPr>
          <a:lstStyle/>
          <a:p>
            <a:pPr marL="1529715">
              <a:lnSpc>
                <a:spcPct val="100000"/>
              </a:lnSpc>
            </a:pPr>
            <a:r>
              <a:rPr lang="en-US" sz="3200" dirty="0">
                <a:latin typeface="Arial"/>
                <a:cs typeface="Arial"/>
              </a:rPr>
              <a:t>Adult Patient </a:t>
            </a:r>
            <a:r>
              <a:rPr sz="3200" dirty="0">
                <a:latin typeface="Arial"/>
                <a:cs typeface="Arial"/>
              </a:rPr>
              <a:t>Survival</a:t>
            </a:r>
            <a:r>
              <a:rPr sz="3200" spc="-10" dirty="0">
                <a:latin typeface="Arial"/>
                <a:cs typeface="Arial"/>
              </a:rPr>
              <a:t> </a:t>
            </a:r>
            <a:r>
              <a:rPr sz="3200" dirty="0">
                <a:latin typeface="Arial"/>
                <a:cs typeface="Arial"/>
              </a:rPr>
              <a:t>by</a:t>
            </a:r>
            <a:r>
              <a:rPr sz="3200" spc="-15" dirty="0">
                <a:latin typeface="Arial"/>
                <a:cs typeface="Arial"/>
              </a:rPr>
              <a:t> </a:t>
            </a:r>
            <a:r>
              <a:rPr sz="3200" dirty="0">
                <a:latin typeface="Arial"/>
                <a:cs typeface="Arial"/>
              </a:rPr>
              <a:t>Era</a:t>
            </a:r>
          </a:p>
        </p:txBody>
      </p:sp>
      <p:sp>
        <p:nvSpPr>
          <p:cNvPr id="11" name="object 11"/>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5" name="Picture 4">
            <a:extLst>
              <a:ext uri="{FF2B5EF4-FFF2-40B4-BE49-F238E27FC236}">
                <a16:creationId xmlns:a16="http://schemas.microsoft.com/office/drawing/2014/main" id="{C821F7BE-A398-43E4-97D0-F063F1CD63AD}"/>
              </a:ext>
            </a:extLst>
          </p:cNvPr>
          <p:cNvPicPr>
            <a:picLocks noChangeAspect="1"/>
          </p:cNvPicPr>
          <p:nvPr/>
        </p:nvPicPr>
        <p:blipFill>
          <a:blip r:embed="rId5"/>
          <a:stretch>
            <a:fillRect/>
          </a:stretch>
        </p:blipFill>
        <p:spPr>
          <a:xfrm>
            <a:off x="633343" y="1360449"/>
            <a:ext cx="7793558" cy="4542158"/>
          </a:xfrm>
          <a:prstGeom prst="rect">
            <a:avLst/>
          </a:prstGeom>
        </p:spPr>
      </p:pic>
    </p:spTree>
    <p:extLst>
      <p:ext uri="{BB962C8B-B14F-4D97-AF65-F5344CB8AC3E}">
        <p14:creationId xmlns:p14="http://schemas.microsoft.com/office/powerpoint/2010/main" val="238038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852353" y="6094893"/>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373994" y="6206551"/>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0" y="-144796"/>
            <a:ext cx="8763000" cy="881009"/>
          </a:xfrm>
          <a:prstGeom prst="rect">
            <a:avLst/>
          </a:prstGeom>
        </p:spPr>
        <p:txBody>
          <a:bodyPr vert="horz" wrap="square" lIns="0" tIns="384809" rIns="0" bIns="0" rtlCol="0">
            <a:spAutoFit/>
          </a:bodyPr>
          <a:lstStyle/>
          <a:p>
            <a:pPr marL="1529715">
              <a:lnSpc>
                <a:spcPct val="100000"/>
              </a:lnSpc>
            </a:pPr>
            <a:r>
              <a:rPr lang="en-US" sz="3200" dirty="0">
                <a:latin typeface="Arial"/>
                <a:cs typeface="Arial"/>
              </a:rPr>
              <a:t>1 &amp; 5 Year Patient </a:t>
            </a:r>
            <a:r>
              <a:rPr sz="3200" dirty="0">
                <a:latin typeface="Arial"/>
                <a:cs typeface="Arial"/>
              </a:rPr>
              <a:t>Survival</a:t>
            </a:r>
            <a:r>
              <a:rPr sz="3200" spc="-10" dirty="0">
                <a:latin typeface="Arial"/>
                <a:cs typeface="Arial"/>
              </a:rPr>
              <a:t> </a:t>
            </a:r>
            <a:r>
              <a:rPr lang="en-US" sz="3200" spc="-10" dirty="0">
                <a:latin typeface="Arial"/>
                <a:cs typeface="Arial"/>
              </a:rPr>
              <a:t>Over Time</a:t>
            </a:r>
            <a:endParaRPr sz="3200" dirty="0">
              <a:latin typeface="Arial"/>
              <a:cs typeface="Arial"/>
            </a:endParaRPr>
          </a:p>
        </p:txBody>
      </p:sp>
      <p:sp>
        <p:nvSpPr>
          <p:cNvPr id="11" name="object 11"/>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5" name="Picture 4">
            <a:extLst>
              <a:ext uri="{FF2B5EF4-FFF2-40B4-BE49-F238E27FC236}">
                <a16:creationId xmlns:a16="http://schemas.microsoft.com/office/drawing/2014/main" id="{3B8C4ABF-9339-D72B-9470-0F6F070B5B26}"/>
              </a:ext>
            </a:extLst>
          </p:cNvPr>
          <p:cNvPicPr>
            <a:picLocks noChangeAspect="1"/>
          </p:cNvPicPr>
          <p:nvPr/>
        </p:nvPicPr>
        <p:blipFill>
          <a:blip r:embed="rId5"/>
          <a:stretch>
            <a:fillRect/>
          </a:stretch>
        </p:blipFill>
        <p:spPr>
          <a:xfrm>
            <a:off x="874568" y="1387343"/>
            <a:ext cx="7793558" cy="4542158"/>
          </a:xfrm>
          <a:prstGeom prst="rect">
            <a:avLst/>
          </a:prstGeom>
        </p:spPr>
      </p:pic>
    </p:spTree>
    <p:extLst>
      <p:ext uri="{BB962C8B-B14F-4D97-AF65-F5344CB8AC3E}">
        <p14:creationId xmlns:p14="http://schemas.microsoft.com/office/powerpoint/2010/main" val="3544841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620000" y="6092298"/>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305800" y="6177532"/>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667000" y="107715"/>
            <a:ext cx="3607435" cy="861774"/>
          </a:xfrm>
          <a:prstGeom prst="rect">
            <a:avLst/>
          </a:prstGeom>
        </p:spPr>
        <p:txBody>
          <a:bodyPr vert="horz" wrap="square" lIns="0" tIns="0" rIns="0" bIns="0" rtlCol="0">
            <a:spAutoFit/>
          </a:bodyPr>
          <a:lstStyle/>
          <a:p>
            <a:pPr algn="ctr">
              <a:lnSpc>
                <a:spcPct val="100000"/>
              </a:lnSpc>
              <a:tabLst>
                <a:tab pos="2310130" algn="l"/>
              </a:tabLst>
            </a:pPr>
            <a:r>
              <a:rPr sz="3600" b="1" dirty="0">
                <a:latin typeface="Arial"/>
                <a:cs typeface="Arial"/>
              </a:rPr>
              <a:t>Causes</a:t>
            </a:r>
            <a:r>
              <a:rPr sz="3600" b="1" spc="-15" dirty="0">
                <a:latin typeface="Arial"/>
                <a:cs typeface="Arial"/>
              </a:rPr>
              <a:t> </a:t>
            </a:r>
            <a:r>
              <a:rPr sz="3600" b="1" dirty="0">
                <a:latin typeface="Arial"/>
                <a:cs typeface="Arial"/>
              </a:rPr>
              <a:t>of	D</a:t>
            </a:r>
            <a:r>
              <a:rPr sz="3600" b="1" spc="5" dirty="0">
                <a:latin typeface="Arial"/>
                <a:cs typeface="Arial"/>
              </a:rPr>
              <a:t>e</a:t>
            </a:r>
            <a:r>
              <a:rPr sz="3600" b="1" dirty="0">
                <a:latin typeface="Arial"/>
                <a:cs typeface="Arial"/>
              </a:rPr>
              <a:t>ath</a:t>
            </a:r>
            <a:endParaRPr lang="en-US" sz="3600" b="1" dirty="0">
              <a:latin typeface="Arial"/>
              <a:cs typeface="Arial"/>
            </a:endParaRPr>
          </a:p>
          <a:p>
            <a:pPr algn="ctr">
              <a:lnSpc>
                <a:spcPct val="100000"/>
              </a:lnSpc>
              <a:tabLst>
                <a:tab pos="2310130" algn="l"/>
              </a:tabLst>
            </a:pPr>
            <a:r>
              <a:rPr lang="en-US" sz="2000" b="1" dirty="0">
                <a:latin typeface="Arial"/>
                <a:cs typeface="Arial"/>
              </a:rPr>
              <a:t>(1985-2025)</a:t>
            </a:r>
            <a:endParaRPr sz="2000" dirty="0">
              <a:latin typeface="Arial"/>
              <a:cs typeface="Arial"/>
            </a:endParaRPr>
          </a:p>
        </p:txBody>
      </p:sp>
      <p:sp>
        <p:nvSpPr>
          <p:cNvPr id="8" name="object 8"/>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9" name="object 9"/>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graphicFrame>
        <p:nvGraphicFramePr>
          <p:cNvPr id="12" name="Chart 11"/>
          <p:cNvGraphicFramePr/>
          <p:nvPr>
            <p:extLst>
              <p:ext uri="{D42A27DB-BD31-4B8C-83A1-F6EECF244321}">
                <p14:modId xmlns:p14="http://schemas.microsoft.com/office/powerpoint/2010/main" val="1818306968"/>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52557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457200" y="2971800"/>
            <a:ext cx="8077200" cy="1354217"/>
          </a:xfrm>
          <a:prstGeom prst="rect">
            <a:avLst/>
          </a:prstGeom>
        </p:spPr>
        <p:txBody>
          <a:bodyPr vert="horz" wrap="square" lIns="0" tIns="0" rIns="0" bIns="0" rtlCol="0">
            <a:spAutoFit/>
          </a:bodyPr>
          <a:lstStyle/>
          <a:p>
            <a:pPr marL="12700" algn="ctr">
              <a:lnSpc>
                <a:spcPct val="100000"/>
              </a:lnSpc>
            </a:pPr>
            <a:r>
              <a:rPr lang="en-US" sz="4400" b="1" dirty="0">
                <a:latin typeface="Arial"/>
                <a:cs typeface="Arial"/>
              </a:rPr>
              <a:t>Challenges, Benefits &amp; </a:t>
            </a:r>
          </a:p>
          <a:p>
            <a:pPr marL="12700" algn="ctr">
              <a:lnSpc>
                <a:spcPct val="100000"/>
              </a:lnSpc>
            </a:pPr>
            <a:r>
              <a:rPr lang="en-US" sz="4400" b="1" dirty="0">
                <a:latin typeface="Arial"/>
                <a:cs typeface="Arial"/>
              </a:rPr>
              <a:t>The Future of IITR</a:t>
            </a:r>
            <a:endParaRPr sz="4400" dirty="0">
              <a:latin typeface="Arial"/>
              <a:cs typeface="Arial"/>
            </a:endParaRPr>
          </a:p>
        </p:txBody>
      </p:sp>
      <p:sp>
        <p:nvSpPr>
          <p:cNvPr id="7" name="object 7"/>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8" name="object 8"/>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spTree>
    <p:extLst>
      <p:ext uri="{BB962C8B-B14F-4D97-AF65-F5344CB8AC3E}">
        <p14:creationId xmlns:p14="http://schemas.microsoft.com/office/powerpoint/2010/main" val="518114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7E7E7E"/>
                </a:solidFill>
                <a:effectLst/>
                <a:uLnTx/>
                <a:uFillTx/>
                <a:latin typeface="Arial"/>
                <a:ea typeface="+mn-ea"/>
                <a:cs typeface="Arial"/>
              </a:rPr>
              <a:t>I</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5" normalizeH="0" baseline="0" noProof="0" dirty="0">
                <a:ln>
                  <a:noFill/>
                </a:ln>
                <a:solidFill>
                  <a:srgbClr val="7E7E7E"/>
                </a:solidFill>
                <a:effectLst/>
                <a:uLnTx/>
                <a:uFillTx/>
                <a:latin typeface="Arial"/>
                <a:ea typeface="+mn-ea"/>
                <a:cs typeface="Arial"/>
              </a:rPr>
              <a:t>e</a:t>
            </a:r>
            <a:r>
              <a:rPr kumimoji="0" sz="1200" b="0" i="0" u="none" strike="noStrike" kern="1200" cap="none" spc="0" normalizeH="0" baseline="0" noProof="0" dirty="0">
                <a:ln>
                  <a:noFill/>
                </a:ln>
                <a:solidFill>
                  <a:srgbClr val="7E7E7E"/>
                </a:solidFill>
                <a:effectLst/>
                <a:uLnTx/>
                <a:uFillTx/>
                <a:latin typeface="Arial"/>
                <a:ea typeface="+mn-ea"/>
                <a:cs typeface="Arial"/>
              </a:rPr>
              <a:t>stinal</a:t>
            </a:r>
            <a:r>
              <a:rPr kumimoji="0" sz="1200" b="0" i="0" u="none" strike="noStrike" kern="1200" cap="none" spc="-60" normalizeH="0" baseline="0" noProof="0" dirty="0">
                <a:ln>
                  <a:noFill/>
                </a:ln>
                <a:solidFill>
                  <a:srgbClr val="7E7E7E"/>
                </a:solidFill>
                <a:effectLst/>
                <a:uLnTx/>
                <a:uFillTx/>
                <a:latin typeface="Arial"/>
                <a:ea typeface="+mn-ea"/>
                <a:cs typeface="Arial"/>
              </a:rPr>
              <a:t> </a:t>
            </a:r>
            <a:r>
              <a:rPr kumimoji="0" sz="1200" b="0" i="0" u="none" strike="noStrike" kern="1200" cap="none" spc="-40" normalizeH="0" baseline="0" noProof="0" dirty="0">
                <a:ln>
                  <a:noFill/>
                </a:ln>
                <a:solidFill>
                  <a:srgbClr val="7E7E7E"/>
                </a:solidFill>
                <a:effectLst/>
                <a:uLnTx/>
                <a:uFillTx/>
                <a:latin typeface="Arial"/>
                <a:ea typeface="+mn-ea"/>
                <a:cs typeface="Arial"/>
              </a:rPr>
              <a:t>T</a:t>
            </a:r>
            <a:r>
              <a:rPr kumimoji="0" sz="1200" b="0" i="0" u="none" strike="noStrike" kern="1200" cap="none" spc="0" normalizeH="0" baseline="0" noProof="0" dirty="0">
                <a:ln>
                  <a:noFill/>
                </a:ln>
                <a:solidFill>
                  <a:srgbClr val="7E7E7E"/>
                </a:solidFill>
                <a:effectLst/>
                <a:uLnTx/>
                <a:uFillTx/>
                <a:latin typeface="Arial"/>
                <a:ea typeface="+mn-ea"/>
                <a:cs typeface="Arial"/>
              </a:rPr>
              <a:t>ranspla</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a:t>
            </a:r>
            <a:r>
              <a:rPr kumimoji="0" sz="1200" b="0" i="0" u="none" strike="noStrike" kern="1200" cap="none" spc="-5" normalizeH="0" baseline="0" noProof="0" dirty="0">
                <a:ln>
                  <a:noFill/>
                </a:ln>
                <a:solidFill>
                  <a:srgbClr val="7E7E7E"/>
                </a:solidFill>
                <a:effectLst/>
                <a:uLnTx/>
                <a:uFillTx/>
                <a:latin typeface="Arial"/>
                <a:ea typeface="+mn-ea"/>
                <a:cs typeface="Arial"/>
              </a:rPr>
              <a:t>g</a:t>
            </a:r>
            <a:r>
              <a:rPr kumimoji="0" sz="1200" b="0" i="0" u="none" strike="noStrike" kern="1200" cap="none" spc="0" normalizeH="0" baseline="0" noProof="0" dirty="0">
                <a:ln>
                  <a:noFill/>
                </a:ln>
                <a:solidFill>
                  <a:srgbClr val="7E7E7E"/>
                </a:solidFill>
                <a:effectLst/>
                <a:uLnTx/>
                <a:uFillTx/>
                <a:latin typeface="Arial"/>
                <a:ea typeface="+mn-ea"/>
                <a:cs typeface="Arial"/>
              </a:rPr>
              <a:t>istry</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Report</a:t>
            </a:r>
            <a:r>
              <a:rPr kumimoji="0" sz="1200" b="0" i="0" u="none" strike="noStrike" kern="1200" cap="none" spc="-1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 </a:t>
            </a:r>
            <a:r>
              <a:rPr kumimoji="0" sz="1200" b="0" i="0" u="none" strike="noStrike" kern="1200" cap="none" spc="5" normalizeH="0" baseline="0" noProof="0" dirty="0">
                <a:ln>
                  <a:noFill/>
                </a:ln>
                <a:solidFill>
                  <a:srgbClr val="7E7E7E"/>
                </a:solidFill>
                <a:effectLst/>
                <a:uLnTx/>
                <a:uFillTx/>
                <a:latin typeface="Arial"/>
                <a:ea typeface="+mn-ea"/>
                <a:cs typeface="Arial"/>
              </a:rPr>
              <a:t>2</a:t>
            </a:r>
            <a:r>
              <a:rPr kumimoji="0" sz="1200" b="0" i="0" u="none" strike="noStrike" kern="1200" cap="none" spc="0" normalizeH="0" baseline="0" noProof="0" dirty="0">
                <a:ln>
                  <a:noFill/>
                </a:ln>
                <a:solidFill>
                  <a:srgbClr val="7E7E7E"/>
                </a:solidFill>
                <a:effectLst/>
                <a:uLnTx/>
                <a:uFillTx/>
                <a:latin typeface="Arial"/>
                <a:ea typeface="+mn-ea"/>
                <a:cs typeface="Arial"/>
              </a:rPr>
              <a:t>018</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1320164" y="472423"/>
            <a:ext cx="6503670" cy="553998"/>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tab pos="1841500" algn="l"/>
                <a:tab pos="4914900" algn="l"/>
              </a:tabLst>
              <a:defRPr/>
            </a:pPr>
            <a:r>
              <a:rPr kumimoji="0" lang="en-US" sz="3600" b="1" i="0" u="none" strike="noStrike" kern="1200" cap="none" spc="0" normalizeH="0" baseline="0" noProof="0" dirty="0">
                <a:ln>
                  <a:noFill/>
                </a:ln>
                <a:solidFill>
                  <a:prstClr val="black"/>
                </a:solidFill>
                <a:effectLst/>
                <a:uLnTx/>
                <a:uFillTx/>
                <a:latin typeface="Arial"/>
                <a:ea typeface="+mn-ea"/>
                <a:cs typeface="Arial"/>
              </a:rPr>
              <a:t>IITR Challenges</a:t>
            </a:r>
            <a:endParaRPr kumimoji="0" sz="36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object 7"/>
          <p:cNvSpPr txBox="1">
            <a:spLocks noGrp="1"/>
          </p:cNvSpPr>
          <p:nvPr>
            <p:ph sz="half" idx="2"/>
          </p:nvPr>
        </p:nvSpPr>
        <p:spPr>
          <a:xfrm>
            <a:off x="4463446" y="1567828"/>
            <a:ext cx="4724400" cy="430887"/>
          </a:xfrm>
          <a:prstGeom prst="rect">
            <a:avLst/>
          </a:prstGeom>
        </p:spPr>
        <p:txBody>
          <a:bodyPr vert="horz" wrap="square" lIns="0" tIns="0" rIns="0" bIns="0" rtlCol="0">
            <a:spAutoFit/>
          </a:bodyPr>
          <a:lstStyle/>
          <a:p>
            <a:pPr marL="12700">
              <a:lnSpc>
                <a:spcPct val="100000"/>
              </a:lnSpc>
              <a:buClr>
                <a:srgbClr val="333333"/>
              </a:buClr>
              <a:tabLst>
                <a:tab pos="355600" algn="l"/>
              </a:tabLst>
            </a:pPr>
            <a:r>
              <a:rPr lang="en-US" spc="-20" dirty="0"/>
              <a:t>    	</a:t>
            </a:r>
            <a:endParaRPr sz="2000" dirty="0">
              <a:latin typeface="Arial"/>
              <a:cs typeface="Arial"/>
            </a:endParaRPr>
          </a:p>
        </p:txBody>
      </p:sp>
      <p:sp>
        <p:nvSpPr>
          <p:cNvPr id="9" name="object 9"/>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7E7E7E"/>
                </a:solidFill>
                <a:effectLst/>
                <a:uLnTx/>
                <a:uFillTx/>
                <a:latin typeface="Arial"/>
                <a:ea typeface="+mn-ea"/>
                <a:cs typeface="Arial"/>
              </a:rPr>
              <a:t>I</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5" normalizeH="0" baseline="0" noProof="0" dirty="0">
                <a:ln>
                  <a:noFill/>
                </a:ln>
                <a:solidFill>
                  <a:srgbClr val="7E7E7E"/>
                </a:solidFill>
                <a:effectLst/>
                <a:uLnTx/>
                <a:uFillTx/>
                <a:latin typeface="Arial"/>
                <a:ea typeface="+mn-ea"/>
                <a:cs typeface="Arial"/>
              </a:rPr>
              <a:t>e</a:t>
            </a:r>
            <a:r>
              <a:rPr kumimoji="0" sz="1200" b="0" i="0" u="none" strike="noStrike" kern="1200" cap="none" spc="0" normalizeH="0" baseline="0" noProof="0" dirty="0">
                <a:ln>
                  <a:noFill/>
                </a:ln>
                <a:solidFill>
                  <a:srgbClr val="7E7E7E"/>
                </a:solidFill>
                <a:effectLst/>
                <a:uLnTx/>
                <a:uFillTx/>
                <a:latin typeface="Arial"/>
                <a:ea typeface="+mn-ea"/>
                <a:cs typeface="Arial"/>
              </a:rPr>
              <a:t>stinal</a:t>
            </a:r>
            <a:r>
              <a:rPr kumimoji="0" sz="1200" b="0" i="0" u="none" strike="noStrike" kern="1200" cap="none" spc="-60" normalizeH="0" baseline="0" noProof="0" dirty="0">
                <a:ln>
                  <a:noFill/>
                </a:ln>
                <a:solidFill>
                  <a:srgbClr val="7E7E7E"/>
                </a:solidFill>
                <a:effectLst/>
                <a:uLnTx/>
                <a:uFillTx/>
                <a:latin typeface="Arial"/>
                <a:ea typeface="+mn-ea"/>
                <a:cs typeface="Arial"/>
              </a:rPr>
              <a:t> </a:t>
            </a:r>
            <a:r>
              <a:rPr kumimoji="0" sz="1200" b="0" i="0" u="none" strike="noStrike" kern="1200" cap="none" spc="-40" normalizeH="0" baseline="0" noProof="0" dirty="0">
                <a:ln>
                  <a:noFill/>
                </a:ln>
                <a:solidFill>
                  <a:srgbClr val="7E7E7E"/>
                </a:solidFill>
                <a:effectLst/>
                <a:uLnTx/>
                <a:uFillTx/>
                <a:latin typeface="Arial"/>
                <a:ea typeface="+mn-ea"/>
                <a:cs typeface="Arial"/>
              </a:rPr>
              <a:t>T</a:t>
            </a:r>
            <a:r>
              <a:rPr kumimoji="0" sz="1200" b="0" i="0" u="none" strike="noStrike" kern="1200" cap="none" spc="0" normalizeH="0" baseline="0" noProof="0" dirty="0">
                <a:ln>
                  <a:noFill/>
                </a:ln>
                <a:solidFill>
                  <a:srgbClr val="7E7E7E"/>
                </a:solidFill>
                <a:effectLst/>
                <a:uLnTx/>
                <a:uFillTx/>
                <a:latin typeface="Arial"/>
                <a:ea typeface="+mn-ea"/>
                <a:cs typeface="Arial"/>
              </a:rPr>
              <a:t>ranspla</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a:t>
            </a:r>
            <a:r>
              <a:rPr kumimoji="0" sz="1200" b="0" i="0" u="none" strike="noStrike" kern="1200" cap="none" spc="-5" normalizeH="0" baseline="0" noProof="0" dirty="0">
                <a:ln>
                  <a:noFill/>
                </a:ln>
                <a:solidFill>
                  <a:srgbClr val="7E7E7E"/>
                </a:solidFill>
                <a:effectLst/>
                <a:uLnTx/>
                <a:uFillTx/>
                <a:latin typeface="Arial"/>
                <a:ea typeface="+mn-ea"/>
                <a:cs typeface="Arial"/>
              </a:rPr>
              <a:t>g</a:t>
            </a:r>
            <a:r>
              <a:rPr kumimoji="0" sz="1200" b="0" i="0" u="none" strike="noStrike" kern="1200" cap="none" spc="0" normalizeH="0" baseline="0" noProof="0" dirty="0">
                <a:ln>
                  <a:noFill/>
                </a:ln>
                <a:solidFill>
                  <a:srgbClr val="7E7E7E"/>
                </a:solidFill>
                <a:effectLst/>
                <a:uLnTx/>
                <a:uFillTx/>
                <a:latin typeface="Arial"/>
                <a:ea typeface="+mn-ea"/>
                <a:cs typeface="Arial"/>
              </a:rPr>
              <a:t>istry</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Report</a:t>
            </a:r>
            <a:r>
              <a:rPr kumimoji="0" sz="1200" b="0" i="0" u="none" strike="noStrike" kern="1200" cap="none" spc="-25"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 </a:t>
            </a:r>
            <a:r>
              <a:rPr kumimoji="0" sz="1200" b="0" i="0" u="none" strike="noStrike" kern="1200" cap="none" spc="5" normalizeH="0" baseline="0" noProof="0" dirty="0">
                <a:ln>
                  <a:noFill/>
                </a:ln>
                <a:solidFill>
                  <a:srgbClr val="7E7E7E"/>
                </a:solidFill>
                <a:effectLst/>
                <a:uLnTx/>
                <a:uFillTx/>
                <a:latin typeface="Arial"/>
                <a:ea typeface="+mn-ea"/>
                <a:cs typeface="Arial"/>
              </a:rPr>
              <a:t>2</a:t>
            </a:r>
            <a:r>
              <a:rPr kumimoji="0" sz="1200" b="0" i="0" u="none" strike="noStrike" kern="1200" cap="none" spc="0" normalizeH="0" baseline="0" noProof="0" dirty="0">
                <a:ln>
                  <a:noFill/>
                </a:ln>
                <a:solidFill>
                  <a:srgbClr val="7E7E7E"/>
                </a:solidFill>
                <a:effectLst/>
                <a:uLnTx/>
                <a:uFillTx/>
                <a:latin typeface="Arial"/>
                <a:ea typeface="+mn-ea"/>
                <a:cs typeface="Arial"/>
              </a:rPr>
              <a:t>0</a:t>
            </a:r>
            <a:r>
              <a:rPr kumimoji="0" lang="en-US" sz="1200" b="0" i="0" u="none" strike="noStrike" kern="1200" cap="none" spc="0" normalizeH="0" baseline="0" noProof="0" dirty="0">
                <a:ln>
                  <a:noFill/>
                </a:ln>
                <a:solidFill>
                  <a:srgbClr val="7E7E7E"/>
                </a:solidFill>
                <a:effectLst/>
                <a:uLnTx/>
                <a:uFillTx/>
                <a:latin typeface="Arial"/>
                <a:ea typeface="+mn-ea"/>
                <a:cs typeface="Arial"/>
              </a:rPr>
              <a:t>25</a:t>
            </a:r>
            <a:endParaRPr kumimoji="0" sz="1200" b="0" i="0" u="none" strike="noStrike" kern="1200" cap="none" spc="0" normalizeH="0" baseline="0" noProof="0" dirty="0">
              <a:ln>
                <a:noFill/>
              </a:ln>
              <a:solidFill>
                <a:srgbClr val="7E7E7E"/>
              </a:solidFill>
              <a:effectLst/>
              <a:uLnTx/>
              <a:uFillTx/>
              <a:latin typeface="Arial"/>
              <a:ea typeface="+mn-ea"/>
              <a:cs typeface="Arial"/>
            </a:endParaRPr>
          </a:p>
        </p:txBody>
      </p:sp>
      <p:sp>
        <p:nvSpPr>
          <p:cNvPr id="11" name="object 7">
            <a:extLst>
              <a:ext uri="{FF2B5EF4-FFF2-40B4-BE49-F238E27FC236}">
                <a16:creationId xmlns:a16="http://schemas.microsoft.com/office/drawing/2014/main" id="{9E654948-3337-4655-A260-8926B34BE0F0}"/>
              </a:ext>
            </a:extLst>
          </p:cNvPr>
          <p:cNvSpPr txBox="1">
            <a:spLocks/>
          </p:cNvSpPr>
          <p:nvPr/>
        </p:nvSpPr>
        <p:spPr>
          <a:xfrm>
            <a:off x="2737373" y="1894693"/>
            <a:ext cx="3828415" cy="2995692"/>
          </a:xfrm>
          <a:prstGeom prst="rect">
            <a:avLst/>
          </a:prstGeom>
        </p:spPr>
        <p:txBody>
          <a:bodyPr vert="horz" wrap="square" lIns="0" tIns="0" rIns="0" bIns="0" rtlCol="0">
            <a:spAutoFit/>
          </a:bodyPr>
          <a:lstStyle>
            <a:lvl1pPr marL="0">
              <a:defRPr sz="2800" b="0" i="0">
                <a:solidFill>
                  <a:srgbClr val="333333"/>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5600" marR="0" lvl="0" indent="-342900" algn="l" defTabSz="914400" rtl="0" eaLnBrk="1" fontAlgn="auto" latinLnBrk="0" hangingPunct="1">
              <a:lnSpc>
                <a:spcPct val="100000"/>
              </a:lnSpc>
              <a:spcBef>
                <a:spcPts val="0"/>
              </a:spcBef>
              <a:spcAft>
                <a:spcPts val="0"/>
              </a:spcAft>
              <a:buClr>
                <a:srgbClr val="333333"/>
              </a:buClr>
              <a:buSzTx/>
              <a:buFont typeface="Arial"/>
              <a:buChar char="•"/>
              <a:tabLst>
                <a:tab pos="355600" algn="l"/>
              </a:tabLst>
              <a:defRPr/>
            </a:pPr>
            <a:r>
              <a:rPr kumimoji="0" lang="en-US" sz="2800" b="0" i="0" u="none" strike="noStrike" kern="0" cap="none" spc="-20" normalizeH="0" baseline="0" noProof="0" dirty="0">
                <a:ln>
                  <a:noFill/>
                </a:ln>
                <a:solidFill>
                  <a:srgbClr val="333333"/>
                </a:solidFill>
                <a:effectLst/>
                <a:uLnTx/>
                <a:uFillTx/>
                <a:latin typeface="Arial"/>
                <a:ea typeface="+mn-ea"/>
                <a:cs typeface="Arial"/>
              </a:rPr>
              <a:t>Barriers to Data Entry:</a:t>
            </a:r>
          </a:p>
          <a:p>
            <a:pPr marL="756285" marR="0" lvl="1" indent="-286385" algn="l" defTabSz="914400" rtl="0" eaLnBrk="1" fontAlgn="auto" latinLnBrk="0" hangingPunct="1">
              <a:lnSpc>
                <a:spcPct val="100000"/>
              </a:lnSpc>
              <a:spcBef>
                <a:spcPts val="500"/>
              </a:spcBef>
              <a:spcAft>
                <a:spcPts val="0"/>
              </a:spcAft>
              <a:buClr>
                <a:srgbClr val="333333"/>
              </a:buClr>
              <a:buSzTx/>
              <a:buFont typeface="Arial"/>
              <a:buChar char="–"/>
              <a:tabLst>
                <a:tab pos="756920" algn="l"/>
              </a:tabLst>
              <a:defRPr/>
            </a:pPr>
            <a:r>
              <a:rPr kumimoji="0" lang="en-US" sz="2000" b="0" i="0" u="none" strike="noStrike" kern="0" cap="none" spc="0" normalizeH="0" baseline="0" noProof="0" dirty="0">
                <a:ln>
                  <a:noFill/>
                </a:ln>
                <a:solidFill>
                  <a:srgbClr val="333333"/>
                </a:solidFill>
                <a:effectLst/>
                <a:uLnTx/>
                <a:uFillTx/>
                <a:latin typeface="Arial"/>
                <a:ea typeface="+mn-ea"/>
                <a:cs typeface="Arial"/>
              </a:rPr>
              <a:t>IRB &amp; DUA Challenges</a:t>
            </a:r>
          </a:p>
          <a:p>
            <a:pPr marL="756285" marR="0" lvl="1" indent="-286385" algn="l" defTabSz="914400" rtl="0" eaLnBrk="1" fontAlgn="auto" latinLnBrk="0" hangingPunct="1">
              <a:lnSpc>
                <a:spcPct val="100000"/>
              </a:lnSpc>
              <a:spcBef>
                <a:spcPts val="500"/>
              </a:spcBef>
              <a:spcAft>
                <a:spcPts val="0"/>
              </a:spcAft>
              <a:buClr>
                <a:srgbClr val="333333"/>
              </a:buClr>
              <a:buSzTx/>
              <a:buFont typeface="Arial"/>
              <a:buChar char="–"/>
              <a:tabLst>
                <a:tab pos="756920" algn="l"/>
              </a:tabLst>
              <a:defRPr/>
            </a:pPr>
            <a:r>
              <a:rPr kumimoji="0" lang="en-US" sz="2000" b="0" i="0" u="none" strike="noStrike" kern="0" cap="none" spc="0" normalizeH="0" baseline="0" noProof="0" dirty="0">
                <a:ln>
                  <a:noFill/>
                </a:ln>
                <a:solidFill>
                  <a:srgbClr val="333333"/>
                </a:solidFill>
                <a:effectLst/>
                <a:uLnTx/>
                <a:uFillTx/>
                <a:latin typeface="Arial"/>
                <a:ea typeface="+mn-ea"/>
                <a:cs typeface="Arial"/>
              </a:rPr>
              <a:t>Limited resources (unfunded registry)</a:t>
            </a:r>
          </a:p>
          <a:p>
            <a:pPr marL="469900" marR="0" lvl="1" algn="l" defTabSz="914400" rtl="0" eaLnBrk="1" fontAlgn="auto" latinLnBrk="0" hangingPunct="1">
              <a:lnSpc>
                <a:spcPct val="100000"/>
              </a:lnSpc>
              <a:spcBef>
                <a:spcPts val="500"/>
              </a:spcBef>
              <a:spcAft>
                <a:spcPts val="0"/>
              </a:spcAft>
              <a:buClr>
                <a:srgbClr val="333333"/>
              </a:buClr>
              <a:buSzTx/>
              <a:tabLst>
                <a:tab pos="756920" algn="l"/>
              </a:tabLst>
              <a:defRPr/>
            </a:pPr>
            <a:endParaRPr kumimoji="0" lang="en-US" sz="2000" b="0" i="0" u="none" strike="noStrike" kern="0" cap="none" spc="0" normalizeH="0" baseline="0" noProof="0" dirty="0">
              <a:ln>
                <a:noFill/>
              </a:ln>
              <a:solidFill>
                <a:srgbClr val="333333"/>
              </a:solidFill>
              <a:effectLst/>
              <a:uLnTx/>
              <a:uFillTx/>
              <a:latin typeface="Arial"/>
              <a:ea typeface="+mn-ea"/>
              <a:cs typeface="Arial"/>
            </a:endParaRPr>
          </a:p>
          <a:p>
            <a:pPr marL="469900" marR="0" lvl="1" algn="l" defTabSz="914400" rtl="0" eaLnBrk="1" fontAlgn="auto" latinLnBrk="0" hangingPunct="1">
              <a:lnSpc>
                <a:spcPct val="100000"/>
              </a:lnSpc>
              <a:spcBef>
                <a:spcPts val="500"/>
              </a:spcBef>
              <a:spcAft>
                <a:spcPts val="0"/>
              </a:spcAft>
              <a:buClr>
                <a:srgbClr val="333333"/>
              </a:buClr>
              <a:buSzTx/>
              <a:tabLst>
                <a:tab pos="756920" algn="l"/>
              </a:tabLst>
              <a:defRPr/>
            </a:pPr>
            <a:endParaRPr kumimoji="0" lang="en-US" sz="2000" b="0" i="0" u="none" strike="noStrike" kern="0" cap="none" spc="0" normalizeH="0" baseline="0" noProof="0" dirty="0">
              <a:ln>
                <a:noFill/>
              </a:ln>
              <a:solidFill>
                <a:sysClr val="windowText" lastClr="000000"/>
              </a:solidFill>
              <a:effectLst/>
              <a:uLnTx/>
              <a:uFillTx/>
              <a:latin typeface="Arial"/>
              <a:ea typeface="+mn-ea"/>
              <a:cs typeface="Arial"/>
            </a:endParaRPr>
          </a:p>
          <a:p>
            <a:pPr marL="457200" marR="0" lvl="1" indent="0" algn="l" defTabSz="914400" rtl="0" eaLnBrk="1" fontAlgn="auto" latinLnBrk="0" hangingPunct="1">
              <a:lnSpc>
                <a:spcPct val="100000"/>
              </a:lnSpc>
              <a:spcBef>
                <a:spcPts val="0"/>
              </a:spcBef>
              <a:spcAft>
                <a:spcPts val="0"/>
              </a:spcAft>
              <a:buClr>
                <a:srgbClr val="333333"/>
              </a:buClr>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355600" marR="139065" lvl="0" indent="-342900" algn="l" defTabSz="914400" rtl="0" eaLnBrk="1" fontAlgn="auto" latinLnBrk="0" hangingPunct="1">
              <a:lnSpc>
                <a:spcPct val="100000"/>
              </a:lnSpc>
              <a:spcBef>
                <a:spcPts val="1235"/>
              </a:spcBef>
              <a:spcAft>
                <a:spcPts val="0"/>
              </a:spcAft>
              <a:buClr>
                <a:srgbClr val="333333"/>
              </a:buClr>
              <a:buSzTx/>
              <a:buFont typeface="Arial"/>
              <a:buChar char="•"/>
              <a:tabLst>
                <a:tab pos="355600" algn="l"/>
              </a:tabLst>
              <a:defRPr/>
            </a:pPr>
            <a:endParaRPr kumimoji="0" lang="en-US" sz="2000" b="0" i="0" u="none" strike="noStrike" kern="0" cap="none" spc="0" normalizeH="0" baseline="0" noProof="0" dirty="0">
              <a:ln>
                <a:noFill/>
              </a:ln>
              <a:solidFill>
                <a:srgbClr val="333333"/>
              </a:solidFill>
              <a:effectLst/>
              <a:uLnTx/>
              <a:uFillTx/>
              <a:latin typeface="Arial"/>
              <a:ea typeface="+mn-ea"/>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7E7E7E"/>
                </a:solidFill>
                <a:effectLst/>
                <a:uLnTx/>
                <a:uFillTx/>
                <a:latin typeface="Arial"/>
                <a:ea typeface="+mn-ea"/>
                <a:cs typeface="Arial"/>
              </a:rPr>
              <a:t>I</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5" normalizeH="0" baseline="0" noProof="0" dirty="0">
                <a:ln>
                  <a:noFill/>
                </a:ln>
                <a:solidFill>
                  <a:srgbClr val="7E7E7E"/>
                </a:solidFill>
                <a:effectLst/>
                <a:uLnTx/>
                <a:uFillTx/>
                <a:latin typeface="Arial"/>
                <a:ea typeface="+mn-ea"/>
                <a:cs typeface="Arial"/>
              </a:rPr>
              <a:t>e</a:t>
            </a:r>
            <a:r>
              <a:rPr kumimoji="0" sz="1200" b="0" i="0" u="none" strike="noStrike" kern="1200" cap="none" spc="0" normalizeH="0" baseline="0" noProof="0" dirty="0">
                <a:ln>
                  <a:noFill/>
                </a:ln>
                <a:solidFill>
                  <a:srgbClr val="7E7E7E"/>
                </a:solidFill>
                <a:effectLst/>
                <a:uLnTx/>
                <a:uFillTx/>
                <a:latin typeface="Arial"/>
                <a:ea typeface="+mn-ea"/>
                <a:cs typeface="Arial"/>
              </a:rPr>
              <a:t>stinal</a:t>
            </a:r>
            <a:r>
              <a:rPr kumimoji="0" sz="1200" b="0" i="0" u="none" strike="noStrike" kern="1200" cap="none" spc="-60" normalizeH="0" baseline="0" noProof="0" dirty="0">
                <a:ln>
                  <a:noFill/>
                </a:ln>
                <a:solidFill>
                  <a:srgbClr val="7E7E7E"/>
                </a:solidFill>
                <a:effectLst/>
                <a:uLnTx/>
                <a:uFillTx/>
                <a:latin typeface="Arial"/>
                <a:ea typeface="+mn-ea"/>
                <a:cs typeface="Arial"/>
              </a:rPr>
              <a:t> </a:t>
            </a:r>
            <a:r>
              <a:rPr kumimoji="0" sz="1200" b="0" i="0" u="none" strike="noStrike" kern="1200" cap="none" spc="-40" normalizeH="0" baseline="0" noProof="0" dirty="0">
                <a:ln>
                  <a:noFill/>
                </a:ln>
                <a:solidFill>
                  <a:srgbClr val="7E7E7E"/>
                </a:solidFill>
                <a:effectLst/>
                <a:uLnTx/>
                <a:uFillTx/>
                <a:latin typeface="Arial"/>
                <a:ea typeface="+mn-ea"/>
                <a:cs typeface="Arial"/>
              </a:rPr>
              <a:t>T</a:t>
            </a:r>
            <a:r>
              <a:rPr kumimoji="0" sz="1200" b="0" i="0" u="none" strike="noStrike" kern="1200" cap="none" spc="0" normalizeH="0" baseline="0" noProof="0" dirty="0">
                <a:ln>
                  <a:noFill/>
                </a:ln>
                <a:solidFill>
                  <a:srgbClr val="7E7E7E"/>
                </a:solidFill>
                <a:effectLst/>
                <a:uLnTx/>
                <a:uFillTx/>
                <a:latin typeface="Arial"/>
                <a:ea typeface="+mn-ea"/>
                <a:cs typeface="Arial"/>
              </a:rPr>
              <a:t>ranspla</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a:t>
            </a:r>
            <a:r>
              <a:rPr kumimoji="0" sz="1200" b="0" i="0" u="none" strike="noStrike" kern="1200" cap="none" spc="-5" normalizeH="0" baseline="0" noProof="0" dirty="0">
                <a:ln>
                  <a:noFill/>
                </a:ln>
                <a:solidFill>
                  <a:srgbClr val="7E7E7E"/>
                </a:solidFill>
                <a:effectLst/>
                <a:uLnTx/>
                <a:uFillTx/>
                <a:latin typeface="Arial"/>
                <a:ea typeface="+mn-ea"/>
                <a:cs typeface="Arial"/>
              </a:rPr>
              <a:t>g</a:t>
            </a:r>
            <a:r>
              <a:rPr kumimoji="0" sz="1200" b="0" i="0" u="none" strike="noStrike" kern="1200" cap="none" spc="0" normalizeH="0" baseline="0" noProof="0" dirty="0">
                <a:ln>
                  <a:noFill/>
                </a:ln>
                <a:solidFill>
                  <a:srgbClr val="7E7E7E"/>
                </a:solidFill>
                <a:effectLst/>
                <a:uLnTx/>
                <a:uFillTx/>
                <a:latin typeface="Arial"/>
                <a:ea typeface="+mn-ea"/>
                <a:cs typeface="Arial"/>
              </a:rPr>
              <a:t>istry</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Report</a:t>
            </a:r>
            <a:r>
              <a:rPr kumimoji="0" sz="1200" b="0" i="0" u="none" strike="noStrike" kern="1200" cap="none" spc="-1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 </a:t>
            </a:r>
            <a:r>
              <a:rPr kumimoji="0" sz="1200" b="0" i="0" u="none" strike="noStrike" kern="1200" cap="none" spc="5" normalizeH="0" baseline="0" noProof="0" dirty="0">
                <a:ln>
                  <a:noFill/>
                </a:ln>
                <a:solidFill>
                  <a:srgbClr val="7E7E7E"/>
                </a:solidFill>
                <a:effectLst/>
                <a:uLnTx/>
                <a:uFillTx/>
                <a:latin typeface="Arial"/>
                <a:ea typeface="+mn-ea"/>
                <a:cs typeface="Arial"/>
              </a:rPr>
              <a:t>2</a:t>
            </a:r>
            <a:r>
              <a:rPr kumimoji="0" sz="1200" b="0" i="0" u="none" strike="noStrike" kern="1200" cap="none" spc="0" normalizeH="0" baseline="0" noProof="0" dirty="0">
                <a:ln>
                  <a:noFill/>
                </a:ln>
                <a:solidFill>
                  <a:srgbClr val="7E7E7E"/>
                </a:solidFill>
                <a:effectLst/>
                <a:uLnTx/>
                <a:uFillTx/>
                <a:latin typeface="Arial"/>
                <a:ea typeface="+mn-ea"/>
                <a:cs typeface="Arial"/>
              </a:rPr>
              <a:t>018</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1316672" y="228600"/>
            <a:ext cx="6503670" cy="553998"/>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tab pos="1841500" algn="l"/>
                <a:tab pos="4914900" algn="l"/>
              </a:tabLst>
              <a:defRPr/>
            </a:pPr>
            <a:r>
              <a:rPr kumimoji="0" lang="en-US" sz="3600" b="1" i="0" u="none" strike="noStrike" kern="1200" cap="none" spc="0" normalizeH="0" baseline="0" noProof="0" dirty="0">
                <a:ln>
                  <a:noFill/>
                </a:ln>
                <a:solidFill>
                  <a:prstClr val="black"/>
                </a:solidFill>
                <a:effectLst/>
                <a:uLnTx/>
                <a:uFillTx/>
                <a:latin typeface="Arial"/>
                <a:ea typeface="+mn-ea"/>
                <a:cs typeface="Arial"/>
              </a:rPr>
              <a:t>Recent IITR Publications</a:t>
            </a:r>
            <a:endParaRPr kumimoji="0" sz="3600" b="0" i="0" u="none" strike="noStrike" kern="1200" cap="none" spc="0" normalizeH="0" baseline="0" noProof="0" dirty="0">
              <a:ln>
                <a:noFill/>
              </a:ln>
              <a:solidFill>
                <a:prstClr val="black"/>
              </a:solidFill>
              <a:effectLst/>
              <a:uLnTx/>
              <a:uFillTx/>
              <a:latin typeface="Arial"/>
              <a:ea typeface="+mn-ea"/>
              <a:cs typeface="Arial"/>
            </a:endParaRPr>
          </a:p>
        </p:txBody>
      </p:sp>
      <p:sp>
        <p:nvSpPr>
          <p:cNvPr id="9" name="object 9"/>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7E7E7E"/>
                </a:solidFill>
                <a:effectLst/>
                <a:uLnTx/>
                <a:uFillTx/>
                <a:latin typeface="Arial"/>
                <a:ea typeface="+mn-ea"/>
                <a:cs typeface="Arial"/>
              </a:rPr>
              <a:t>I</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5" normalizeH="0" baseline="0" noProof="0" dirty="0">
                <a:ln>
                  <a:noFill/>
                </a:ln>
                <a:solidFill>
                  <a:srgbClr val="7E7E7E"/>
                </a:solidFill>
                <a:effectLst/>
                <a:uLnTx/>
                <a:uFillTx/>
                <a:latin typeface="Arial"/>
                <a:ea typeface="+mn-ea"/>
                <a:cs typeface="Arial"/>
              </a:rPr>
              <a:t>e</a:t>
            </a:r>
            <a:r>
              <a:rPr kumimoji="0" sz="1200" b="0" i="0" u="none" strike="noStrike" kern="1200" cap="none" spc="0" normalizeH="0" baseline="0" noProof="0" dirty="0">
                <a:ln>
                  <a:noFill/>
                </a:ln>
                <a:solidFill>
                  <a:srgbClr val="7E7E7E"/>
                </a:solidFill>
                <a:effectLst/>
                <a:uLnTx/>
                <a:uFillTx/>
                <a:latin typeface="Arial"/>
                <a:ea typeface="+mn-ea"/>
                <a:cs typeface="Arial"/>
              </a:rPr>
              <a:t>stinal</a:t>
            </a:r>
            <a:r>
              <a:rPr kumimoji="0" sz="1200" b="0" i="0" u="none" strike="noStrike" kern="1200" cap="none" spc="-60" normalizeH="0" baseline="0" noProof="0" dirty="0">
                <a:ln>
                  <a:noFill/>
                </a:ln>
                <a:solidFill>
                  <a:srgbClr val="7E7E7E"/>
                </a:solidFill>
                <a:effectLst/>
                <a:uLnTx/>
                <a:uFillTx/>
                <a:latin typeface="Arial"/>
                <a:ea typeface="+mn-ea"/>
                <a:cs typeface="Arial"/>
              </a:rPr>
              <a:t> </a:t>
            </a:r>
            <a:r>
              <a:rPr kumimoji="0" sz="1200" b="0" i="0" u="none" strike="noStrike" kern="1200" cap="none" spc="-40" normalizeH="0" baseline="0" noProof="0" dirty="0">
                <a:ln>
                  <a:noFill/>
                </a:ln>
                <a:solidFill>
                  <a:srgbClr val="7E7E7E"/>
                </a:solidFill>
                <a:effectLst/>
                <a:uLnTx/>
                <a:uFillTx/>
                <a:latin typeface="Arial"/>
                <a:ea typeface="+mn-ea"/>
                <a:cs typeface="Arial"/>
              </a:rPr>
              <a:t>T</a:t>
            </a:r>
            <a:r>
              <a:rPr kumimoji="0" sz="1200" b="0" i="0" u="none" strike="noStrike" kern="1200" cap="none" spc="0" normalizeH="0" baseline="0" noProof="0" dirty="0">
                <a:ln>
                  <a:noFill/>
                </a:ln>
                <a:solidFill>
                  <a:srgbClr val="7E7E7E"/>
                </a:solidFill>
                <a:effectLst/>
                <a:uLnTx/>
                <a:uFillTx/>
                <a:latin typeface="Arial"/>
                <a:ea typeface="+mn-ea"/>
                <a:cs typeface="Arial"/>
              </a:rPr>
              <a:t>ranspla</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a:t>
            </a:r>
            <a:r>
              <a:rPr kumimoji="0" sz="1200" b="0" i="0" u="none" strike="noStrike" kern="1200" cap="none" spc="-5" normalizeH="0" baseline="0" noProof="0" dirty="0">
                <a:ln>
                  <a:noFill/>
                </a:ln>
                <a:solidFill>
                  <a:srgbClr val="7E7E7E"/>
                </a:solidFill>
                <a:effectLst/>
                <a:uLnTx/>
                <a:uFillTx/>
                <a:latin typeface="Arial"/>
                <a:ea typeface="+mn-ea"/>
                <a:cs typeface="Arial"/>
              </a:rPr>
              <a:t>g</a:t>
            </a:r>
            <a:r>
              <a:rPr kumimoji="0" sz="1200" b="0" i="0" u="none" strike="noStrike" kern="1200" cap="none" spc="0" normalizeH="0" baseline="0" noProof="0" dirty="0">
                <a:ln>
                  <a:noFill/>
                </a:ln>
                <a:solidFill>
                  <a:srgbClr val="7E7E7E"/>
                </a:solidFill>
                <a:effectLst/>
                <a:uLnTx/>
                <a:uFillTx/>
                <a:latin typeface="Arial"/>
                <a:ea typeface="+mn-ea"/>
                <a:cs typeface="Arial"/>
              </a:rPr>
              <a:t>istry</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Report</a:t>
            </a:r>
            <a:r>
              <a:rPr kumimoji="0" sz="1200" b="0" i="0" u="none" strike="noStrike" kern="1200" cap="none" spc="-25"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 </a:t>
            </a:r>
            <a:r>
              <a:rPr kumimoji="0" sz="1200" b="0" i="0" u="none" strike="noStrike" kern="1200" cap="none" spc="5" normalizeH="0" baseline="0" noProof="0" dirty="0">
                <a:ln>
                  <a:noFill/>
                </a:ln>
                <a:solidFill>
                  <a:srgbClr val="7E7E7E"/>
                </a:solidFill>
                <a:effectLst/>
                <a:uLnTx/>
                <a:uFillTx/>
                <a:latin typeface="Arial"/>
                <a:ea typeface="+mn-ea"/>
                <a:cs typeface="Arial"/>
              </a:rPr>
              <a:t>2</a:t>
            </a:r>
            <a:r>
              <a:rPr kumimoji="0" sz="1200" b="0" i="0" u="none" strike="noStrike" kern="1200" cap="none" spc="0" normalizeH="0" baseline="0" noProof="0" dirty="0">
                <a:ln>
                  <a:noFill/>
                </a:ln>
                <a:solidFill>
                  <a:srgbClr val="7E7E7E"/>
                </a:solidFill>
                <a:effectLst/>
                <a:uLnTx/>
                <a:uFillTx/>
                <a:latin typeface="Arial"/>
                <a:ea typeface="+mn-ea"/>
                <a:cs typeface="Arial"/>
              </a:rPr>
              <a:t>0</a:t>
            </a:r>
            <a:r>
              <a:rPr kumimoji="0" lang="en-US" sz="1200" b="0" i="0" u="none" strike="noStrike" kern="1200" cap="none" spc="0" normalizeH="0" baseline="0" noProof="0" dirty="0">
                <a:ln>
                  <a:noFill/>
                </a:ln>
                <a:solidFill>
                  <a:srgbClr val="7E7E7E"/>
                </a:solidFill>
                <a:effectLst/>
                <a:uLnTx/>
                <a:uFillTx/>
                <a:latin typeface="Arial"/>
                <a:ea typeface="+mn-ea"/>
                <a:cs typeface="Arial"/>
              </a:rPr>
              <a:t>25</a:t>
            </a:r>
            <a:endParaRPr kumimoji="0" sz="1200" b="0" i="0" u="none" strike="noStrike" kern="1200" cap="none" spc="0" normalizeH="0" baseline="0" noProof="0" dirty="0">
              <a:ln>
                <a:noFill/>
              </a:ln>
              <a:solidFill>
                <a:srgbClr val="7E7E7E"/>
              </a:solidFill>
              <a:effectLst/>
              <a:uLnTx/>
              <a:uFillTx/>
              <a:latin typeface="Arial"/>
              <a:ea typeface="+mn-ea"/>
              <a:cs typeface="Arial"/>
            </a:endParaRPr>
          </a:p>
        </p:txBody>
      </p:sp>
      <p:sp>
        <p:nvSpPr>
          <p:cNvPr id="11" name="object 7">
            <a:extLst>
              <a:ext uri="{FF2B5EF4-FFF2-40B4-BE49-F238E27FC236}">
                <a16:creationId xmlns:a16="http://schemas.microsoft.com/office/drawing/2014/main" id="{9E654948-3337-4655-A260-8926B34BE0F0}"/>
              </a:ext>
            </a:extLst>
          </p:cNvPr>
          <p:cNvSpPr txBox="1">
            <a:spLocks/>
          </p:cNvSpPr>
          <p:nvPr/>
        </p:nvSpPr>
        <p:spPr>
          <a:xfrm>
            <a:off x="339407" y="609600"/>
            <a:ext cx="8458200" cy="7573868"/>
          </a:xfrm>
          <a:prstGeom prst="rect">
            <a:avLst/>
          </a:prstGeom>
        </p:spPr>
        <p:txBody>
          <a:bodyPr vert="horz" wrap="square" lIns="0" tIns="0" rIns="0" bIns="0" rtlCol="0">
            <a:spAutoFit/>
          </a:bodyPr>
          <a:lstStyle>
            <a:lvl1pPr marL="0">
              <a:defRPr sz="2800" b="0" i="0">
                <a:solidFill>
                  <a:srgbClr val="333333"/>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algn="l" defTabSz="914400" rtl="0" eaLnBrk="1" fontAlgn="auto" latinLnBrk="0" hangingPunct="1">
              <a:lnSpc>
                <a:spcPct val="100000"/>
              </a:lnSpc>
              <a:spcBef>
                <a:spcPts val="0"/>
              </a:spcBef>
              <a:spcAft>
                <a:spcPts val="0"/>
              </a:spcAft>
              <a:buClr>
                <a:srgbClr val="333333"/>
              </a:buClr>
              <a:buSzTx/>
              <a:tabLst>
                <a:tab pos="355600" algn="l"/>
              </a:tabLst>
              <a:defRPr/>
            </a:pPr>
            <a:endParaRPr kumimoji="0" lang="en-US" sz="2800" b="0" i="0" u="none" strike="noStrike" kern="0" cap="none" spc="-20" normalizeH="0" baseline="0" noProof="0" dirty="0">
              <a:ln>
                <a:noFill/>
              </a:ln>
              <a:solidFill>
                <a:srgbClr val="333333"/>
              </a:solidFill>
              <a:effectLst/>
              <a:uLnTx/>
              <a:uFillTx/>
              <a:latin typeface="Arial"/>
              <a:ea typeface="+mn-ea"/>
              <a:cs typeface="Arial"/>
            </a:endParaRPr>
          </a:p>
          <a:p>
            <a:pPr marL="756285" lvl="1" indent="-286385">
              <a:spcBef>
                <a:spcPts val="500"/>
              </a:spcBef>
              <a:buClr>
                <a:srgbClr val="333333"/>
              </a:buClr>
              <a:buFont typeface="Arial"/>
              <a:buChar char="–"/>
              <a:tabLst>
                <a:tab pos="756920" algn="l"/>
              </a:tabLst>
              <a:defRPr/>
            </a:pPr>
            <a:r>
              <a:rPr lang="en-US" sz="2000" kern="0" dirty="0">
                <a:solidFill>
                  <a:srgbClr val="333333"/>
                </a:solidFill>
                <a:latin typeface="Arial"/>
                <a:cs typeface="Arial"/>
              </a:rPr>
              <a:t>Raghu V et al. Analysis of the intestinal transplant registry </a:t>
            </a:r>
            <a:r>
              <a:rPr lang="en-US" sz="2000" i="1" kern="0" dirty="0">
                <a:solidFill>
                  <a:srgbClr val="333333"/>
                </a:solidFill>
                <a:latin typeface="Arial"/>
                <a:cs typeface="Arial"/>
              </a:rPr>
              <a:t>Pediatric Transplantation </a:t>
            </a:r>
            <a:r>
              <a:rPr lang="en-US" sz="2000" kern="0" dirty="0">
                <a:solidFill>
                  <a:srgbClr val="333333"/>
                </a:solidFill>
                <a:latin typeface="Arial"/>
                <a:cs typeface="Arial"/>
              </a:rPr>
              <a:t>2019</a:t>
            </a:r>
          </a:p>
          <a:p>
            <a:pPr marL="756285" lvl="1" indent="-286385">
              <a:spcBef>
                <a:spcPts val="500"/>
              </a:spcBef>
              <a:buClr>
                <a:srgbClr val="333333"/>
              </a:buClr>
              <a:buFont typeface="Arial"/>
              <a:buChar char="–"/>
              <a:tabLst>
                <a:tab pos="756920" algn="l"/>
              </a:tabLst>
              <a:defRPr/>
            </a:pPr>
            <a:endParaRPr kumimoji="0" lang="en-US" sz="2000" b="0" i="0" u="none" strike="noStrike" kern="0" cap="none" spc="0" normalizeH="0" baseline="0" noProof="0" dirty="0">
              <a:ln>
                <a:noFill/>
              </a:ln>
              <a:solidFill>
                <a:srgbClr val="333333"/>
              </a:solidFill>
              <a:effectLst/>
              <a:uLnTx/>
              <a:uFillTx/>
              <a:latin typeface="Arial"/>
              <a:ea typeface="+mn-ea"/>
              <a:cs typeface="Arial"/>
            </a:endParaRPr>
          </a:p>
          <a:p>
            <a:pPr marL="756285" lvl="1" indent="-286385">
              <a:spcBef>
                <a:spcPts val="500"/>
              </a:spcBef>
              <a:buClr>
                <a:srgbClr val="333333"/>
              </a:buClr>
              <a:buFont typeface="Arial"/>
              <a:buChar char="–"/>
              <a:tabLst>
                <a:tab pos="756920" algn="l"/>
              </a:tabLst>
              <a:defRPr/>
            </a:pPr>
            <a:r>
              <a:rPr kumimoji="0" lang="en-US" sz="2000" b="0" i="0" u="none" strike="noStrike" kern="0" cap="none" spc="0" normalizeH="0" baseline="0" noProof="0" dirty="0">
                <a:ln>
                  <a:noFill/>
                </a:ln>
                <a:solidFill>
                  <a:srgbClr val="333333"/>
                </a:solidFill>
                <a:effectLst/>
                <a:uLnTx/>
                <a:uFillTx/>
                <a:latin typeface="Arial"/>
                <a:ea typeface="+mn-ea"/>
                <a:cs typeface="Arial"/>
              </a:rPr>
              <a:t>Ceulemans L et al. Outcome after intestinal transplantation from living versus deceased donors: a propensity-matched cohort analysis of the IITR. </a:t>
            </a:r>
            <a:r>
              <a:rPr kumimoji="0" lang="en-US" sz="2000" b="0" i="1" u="none" strike="noStrike" kern="0" cap="none" spc="0" normalizeH="0" baseline="0" noProof="0" dirty="0">
                <a:ln>
                  <a:noFill/>
                </a:ln>
                <a:solidFill>
                  <a:srgbClr val="333333"/>
                </a:solidFill>
                <a:effectLst/>
                <a:uLnTx/>
                <a:uFillTx/>
                <a:latin typeface="Arial"/>
                <a:ea typeface="+mn-ea"/>
                <a:cs typeface="Arial"/>
              </a:rPr>
              <a:t>Annals of Surgery </a:t>
            </a:r>
            <a:r>
              <a:rPr kumimoji="0" lang="en-US" sz="2000" b="0" i="0" u="none" strike="noStrike" kern="0" cap="none" spc="0" normalizeH="0" baseline="0" noProof="0" dirty="0">
                <a:ln>
                  <a:noFill/>
                </a:ln>
                <a:solidFill>
                  <a:srgbClr val="333333"/>
                </a:solidFill>
                <a:effectLst/>
                <a:uLnTx/>
                <a:uFillTx/>
                <a:latin typeface="Arial"/>
                <a:ea typeface="+mn-ea"/>
                <a:cs typeface="Arial"/>
              </a:rPr>
              <a:t>2023</a:t>
            </a:r>
          </a:p>
          <a:p>
            <a:pPr marL="469900" marR="0" lvl="1" algn="l" defTabSz="914400" rtl="0" eaLnBrk="1" fontAlgn="auto" latinLnBrk="0" hangingPunct="1">
              <a:lnSpc>
                <a:spcPct val="100000"/>
              </a:lnSpc>
              <a:spcBef>
                <a:spcPts val="500"/>
              </a:spcBef>
              <a:spcAft>
                <a:spcPts val="0"/>
              </a:spcAft>
              <a:buClr>
                <a:srgbClr val="333333"/>
              </a:buClr>
              <a:buSzTx/>
              <a:tabLst>
                <a:tab pos="756920" algn="l"/>
              </a:tabLst>
              <a:defRPr/>
            </a:pPr>
            <a:endParaRPr kumimoji="0" lang="en-US" sz="2000" b="0" i="0" u="none" strike="noStrike" kern="0" cap="none" spc="0" normalizeH="0" baseline="0" noProof="0" dirty="0">
              <a:ln>
                <a:noFill/>
              </a:ln>
              <a:solidFill>
                <a:srgbClr val="333333"/>
              </a:solidFill>
              <a:effectLst/>
              <a:uLnTx/>
              <a:uFillTx/>
              <a:latin typeface="Arial"/>
              <a:ea typeface="+mn-ea"/>
              <a:cs typeface="Arial"/>
            </a:endParaRPr>
          </a:p>
          <a:p>
            <a:pPr marL="756285" marR="0" lvl="1" indent="-286385" algn="l" defTabSz="914400" rtl="0" eaLnBrk="1" fontAlgn="auto" latinLnBrk="0" hangingPunct="1">
              <a:lnSpc>
                <a:spcPct val="100000"/>
              </a:lnSpc>
              <a:spcBef>
                <a:spcPts val="500"/>
              </a:spcBef>
              <a:spcAft>
                <a:spcPts val="0"/>
              </a:spcAft>
              <a:buClr>
                <a:srgbClr val="333333"/>
              </a:buClr>
              <a:buSzTx/>
              <a:buFont typeface="Arial"/>
              <a:buChar char="–"/>
              <a:tabLst>
                <a:tab pos="756920" algn="l"/>
              </a:tabLst>
              <a:defRPr/>
            </a:pPr>
            <a:r>
              <a:rPr kumimoji="0" lang="en-US" sz="2000" b="0" i="0" u="none" strike="noStrike" kern="0" cap="none" spc="0" normalizeH="0" baseline="0" noProof="0" dirty="0">
                <a:ln>
                  <a:noFill/>
                </a:ln>
                <a:solidFill>
                  <a:srgbClr val="333333"/>
                </a:solidFill>
                <a:effectLst/>
                <a:uLnTx/>
                <a:uFillTx/>
                <a:latin typeface="Arial"/>
                <a:ea typeface="+mn-ea"/>
                <a:cs typeface="Arial"/>
              </a:rPr>
              <a:t>Pahl E et al. Toward and Ideal Outcome after Intestine Transplantation.  Manuscript in preparation 2025</a:t>
            </a:r>
          </a:p>
          <a:p>
            <a:pPr marL="756285" marR="0" lvl="1" indent="-286385" algn="l" defTabSz="914400" rtl="0" eaLnBrk="1" fontAlgn="auto" latinLnBrk="0" hangingPunct="1">
              <a:lnSpc>
                <a:spcPct val="100000"/>
              </a:lnSpc>
              <a:spcBef>
                <a:spcPts val="500"/>
              </a:spcBef>
              <a:spcAft>
                <a:spcPts val="0"/>
              </a:spcAft>
              <a:buClr>
                <a:srgbClr val="333333"/>
              </a:buClr>
              <a:buSzTx/>
              <a:buFont typeface="Arial"/>
              <a:buChar char="–"/>
              <a:tabLst>
                <a:tab pos="756920" algn="l"/>
              </a:tabLst>
              <a:defRPr/>
            </a:pPr>
            <a:endParaRPr lang="en-US" sz="2000" kern="0" dirty="0">
              <a:solidFill>
                <a:srgbClr val="333333"/>
              </a:solidFill>
              <a:latin typeface="Arial"/>
              <a:cs typeface="Arial"/>
            </a:endParaRPr>
          </a:p>
          <a:p>
            <a:pPr marL="756285" marR="0" lvl="1" indent="-286385" algn="l" defTabSz="914400" rtl="0" eaLnBrk="1" fontAlgn="auto" latinLnBrk="0" hangingPunct="1">
              <a:lnSpc>
                <a:spcPct val="100000"/>
              </a:lnSpc>
              <a:spcBef>
                <a:spcPts val="500"/>
              </a:spcBef>
              <a:spcAft>
                <a:spcPts val="0"/>
              </a:spcAft>
              <a:buClr>
                <a:srgbClr val="333333"/>
              </a:buClr>
              <a:buSzTx/>
              <a:buFont typeface="Arial"/>
              <a:buChar char="–"/>
              <a:tabLst>
                <a:tab pos="756920" algn="l"/>
              </a:tabLst>
              <a:defRPr/>
            </a:pPr>
            <a:r>
              <a:rPr lang="en-US" sz="2000" kern="0" dirty="0">
                <a:solidFill>
                  <a:srgbClr val="333333"/>
                </a:solidFill>
                <a:latin typeface="Arial"/>
                <a:cs typeface="Arial"/>
              </a:rPr>
              <a:t>Gondolesi G et al.  IITR Analysis of Re-Transplant Patients.  Data Analysis in progress 2025</a:t>
            </a:r>
            <a:endParaRPr kumimoji="0" lang="en-US" sz="2000" b="0" i="0" u="none" strike="noStrike" kern="0" cap="none" spc="0" normalizeH="0" baseline="0" noProof="0" dirty="0">
              <a:ln>
                <a:noFill/>
              </a:ln>
              <a:solidFill>
                <a:srgbClr val="333333"/>
              </a:solidFill>
              <a:effectLst/>
              <a:uLnTx/>
              <a:uFillTx/>
              <a:latin typeface="Arial"/>
              <a:ea typeface="+mn-ea"/>
              <a:cs typeface="Arial"/>
            </a:endParaRPr>
          </a:p>
          <a:p>
            <a:pPr marL="756285" marR="0" lvl="1" indent="-286385" algn="l" defTabSz="914400" rtl="0" eaLnBrk="1" fontAlgn="auto" latinLnBrk="0" hangingPunct="1">
              <a:lnSpc>
                <a:spcPct val="100000"/>
              </a:lnSpc>
              <a:spcBef>
                <a:spcPts val="500"/>
              </a:spcBef>
              <a:spcAft>
                <a:spcPts val="0"/>
              </a:spcAft>
              <a:buClr>
                <a:srgbClr val="333333"/>
              </a:buClr>
              <a:buSzTx/>
              <a:buFont typeface="Arial"/>
              <a:buChar char="–"/>
              <a:tabLst>
                <a:tab pos="756920" algn="l"/>
              </a:tabLst>
              <a:defRPr/>
            </a:pPr>
            <a:endParaRPr lang="en-US" sz="2000" kern="0" dirty="0">
              <a:solidFill>
                <a:srgbClr val="333333"/>
              </a:solidFill>
              <a:latin typeface="Arial"/>
              <a:cs typeface="Arial"/>
            </a:endParaRPr>
          </a:p>
          <a:p>
            <a:pPr marL="756285" marR="0" lvl="1" indent="-286385" algn="l" defTabSz="914400" rtl="0" eaLnBrk="1" fontAlgn="auto" latinLnBrk="0" hangingPunct="1">
              <a:lnSpc>
                <a:spcPct val="100000"/>
              </a:lnSpc>
              <a:spcBef>
                <a:spcPts val="500"/>
              </a:spcBef>
              <a:spcAft>
                <a:spcPts val="0"/>
              </a:spcAft>
              <a:buClr>
                <a:srgbClr val="333333"/>
              </a:buClr>
              <a:buSzTx/>
              <a:buFont typeface="Arial"/>
              <a:buChar char="–"/>
              <a:tabLst>
                <a:tab pos="756920" algn="l"/>
              </a:tabLst>
              <a:defRPr/>
            </a:pPr>
            <a:r>
              <a:rPr lang="en-US" sz="2000" kern="0" dirty="0">
                <a:solidFill>
                  <a:srgbClr val="333333"/>
                </a:solidFill>
                <a:latin typeface="Arial"/>
                <a:cs typeface="Arial"/>
              </a:rPr>
              <a:t>Oltean M et al. Analysis of Donor Variables and Intestinal Transplant Outcomes 2025</a:t>
            </a:r>
          </a:p>
          <a:p>
            <a:pPr marL="756285" marR="0" lvl="1" indent="-286385" algn="l" defTabSz="914400" rtl="0" eaLnBrk="1" fontAlgn="auto" latinLnBrk="0" hangingPunct="1">
              <a:lnSpc>
                <a:spcPct val="100000"/>
              </a:lnSpc>
              <a:spcBef>
                <a:spcPts val="500"/>
              </a:spcBef>
              <a:spcAft>
                <a:spcPts val="0"/>
              </a:spcAft>
              <a:buClr>
                <a:srgbClr val="333333"/>
              </a:buClr>
              <a:buSzTx/>
              <a:buFont typeface="Arial"/>
              <a:buChar char="–"/>
              <a:tabLst>
                <a:tab pos="756920" algn="l"/>
              </a:tabLst>
              <a:defRPr/>
            </a:pPr>
            <a:endParaRPr kumimoji="0" lang="en-US" sz="2000" b="0" i="0" u="none" strike="noStrike" kern="0" cap="none" spc="0" normalizeH="0" baseline="0" noProof="0" dirty="0">
              <a:ln>
                <a:noFill/>
              </a:ln>
              <a:solidFill>
                <a:srgbClr val="333333"/>
              </a:solidFill>
              <a:effectLst/>
              <a:uLnTx/>
              <a:uFillTx/>
              <a:latin typeface="Arial"/>
              <a:ea typeface="+mn-ea"/>
              <a:cs typeface="Arial"/>
            </a:endParaRPr>
          </a:p>
          <a:p>
            <a:pPr marL="756285" marR="0" lvl="1" indent="-286385" algn="l" defTabSz="914400" rtl="0" eaLnBrk="1" fontAlgn="auto" latinLnBrk="0" hangingPunct="1">
              <a:lnSpc>
                <a:spcPct val="100000"/>
              </a:lnSpc>
              <a:spcBef>
                <a:spcPts val="500"/>
              </a:spcBef>
              <a:spcAft>
                <a:spcPts val="0"/>
              </a:spcAft>
              <a:buClr>
                <a:srgbClr val="333333"/>
              </a:buClr>
              <a:buSzTx/>
              <a:buFont typeface="Arial"/>
              <a:buChar char="–"/>
              <a:tabLst>
                <a:tab pos="756920" algn="l"/>
              </a:tabLst>
              <a:defRPr/>
            </a:pPr>
            <a:endParaRPr lang="en-US" sz="2000" kern="0" dirty="0">
              <a:solidFill>
                <a:srgbClr val="333333"/>
              </a:solidFill>
              <a:latin typeface="Arial"/>
              <a:cs typeface="Arial"/>
            </a:endParaRPr>
          </a:p>
          <a:p>
            <a:pPr marL="469900" marR="0" lvl="1" algn="l" defTabSz="914400" rtl="0" eaLnBrk="1" fontAlgn="auto" latinLnBrk="0" hangingPunct="1">
              <a:lnSpc>
                <a:spcPct val="100000"/>
              </a:lnSpc>
              <a:spcBef>
                <a:spcPts val="500"/>
              </a:spcBef>
              <a:spcAft>
                <a:spcPts val="0"/>
              </a:spcAft>
              <a:buClr>
                <a:srgbClr val="333333"/>
              </a:buClr>
              <a:buSzTx/>
              <a:tabLst>
                <a:tab pos="756920" algn="l"/>
              </a:tabLst>
              <a:defRPr/>
            </a:pPr>
            <a:endParaRPr lang="en-US" sz="2000" kern="0" dirty="0">
              <a:solidFill>
                <a:srgbClr val="333333"/>
              </a:solidFill>
              <a:latin typeface="Arial"/>
              <a:cs typeface="Arial"/>
            </a:endParaRPr>
          </a:p>
          <a:p>
            <a:pPr marL="756285" marR="0" lvl="1" indent="-286385" algn="l" defTabSz="914400" rtl="0" eaLnBrk="1" fontAlgn="auto" latinLnBrk="0" hangingPunct="1">
              <a:lnSpc>
                <a:spcPct val="100000"/>
              </a:lnSpc>
              <a:spcBef>
                <a:spcPts val="500"/>
              </a:spcBef>
              <a:spcAft>
                <a:spcPts val="0"/>
              </a:spcAft>
              <a:buClr>
                <a:srgbClr val="333333"/>
              </a:buClr>
              <a:buSzTx/>
              <a:buFont typeface="Arial"/>
              <a:buChar char="–"/>
              <a:tabLst>
                <a:tab pos="756920" algn="l"/>
              </a:tabLst>
              <a:defRPr/>
            </a:pPr>
            <a:endParaRPr lang="en-US" sz="2000" kern="0" dirty="0">
              <a:solidFill>
                <a:srgbClr val="333333"/>
              </a:solidFill>
              <a:latin typeface="Arial"/>
              <a:cs typeface="Arial"/>
            </a:endParaRPr>
          </a:p>
          <a:p>
            <a:pPr marL="355600" marR="139065" lvl="0" indent="-342900" algn="l" defTabSz="914400" rtl="0" eaLnBrk="1" fontAlgn="auto" latinLnBrk="0" hangingPunct="1">
              <a:lnSpc>
                <a:spcPct val="100000"/>
              </a:lnSpc>
              <a:spcBef>
                <a:spcPts val="1235"/>
              </a:spcBef>
              <a:spcAft>
                <a:spcPts val="0"/>
              </a:spcAft>
              <a:buClr>
                <a:srgbClr val="333333"/>
              </a:buClr>
              <a:buSzTx/>
              <a:buFont typeface="Arial"/>
              <a:buChar char="•"/>
              <a:tabLst>
                <a:tab pos="355600" algn="l"/>
              </a:tabLst>
              <a:defRPr/>
            </a:pPr>
            <a:endParaRPr kumimoji="0" lang="en-US" sz="2000" b="0" i="0" u="none" strike="noStrike" kern="0" cap="none" spc="0" normalizeH="0" baseline="0" noProof="0" dirty="0">
              <a:ln>
                <a:noFill/>
              </a:ln>
              <a:solidFill>
                <a:srgbClr val="333333"/>
              </a:solidFill>
              <a:effectLst/>
              <a:uLnTx/>
              <a:uFillTx/>
              <a:latin typeface="Arial"/>
              <a:ea typeface="+mn-ea"/>
              <a:cs typeface="Arial"/>
            </a:endParaRPr>
          </a:p>
        </p:txBody>
      </p:sp>
    </p:spTree>
    <p:extLst>
      <p:ext uri="{BB962C8B-B14F-4D97-AF65-F5344CB8AC3E}">
        <p14:creationId xmlns:p14="http://schemas.microsoft.com/office/powerpoint/2010/main" val="322397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7E7E7E"/>
                </a:solidFill>
                <a:effectLst/>
                <a:uLnTx/>
                <a:uFillTx/>
                <a:latin typeface="Arial"/>
                <a:ea typeface="+mn-ea"/>
                <a:cs typeface="Arial"/>
              </a:rPr>
              <a:t>I</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5" normalizeH="0" baseline="0" noProof="0" dirty="0">
                <a:ln>
                  <a:noFill/>
                </a:ln>
                <a:solidFill>
                  <a:srgbClr val="7E7E7E"/>
                </a:solidFill>
                <a:effectLst/>
                <a:uLnTx/>
                <a:uFillTx/>
                <a:latin typeface="Arial"/>
                <a:ea typeface="+mn-ea"/>
                <a:cs typeface="Arial"/>
              </a:rPr>
              <a:t>e</a:t>
            </a:r>
            <a:r>
              <a:rPr kumimoji="0" sz="1200" b="0" i="0" u="none" strike="noStrike" kern="1200" cap="none" spc="0" normalizeH="0" baseline="0" noProof="0" dirty="0">
                <a:ln>
                  <a:noFill/>
                </a:ln>
                <a:solidFill>
                  <a:srgbClr val="7E7E7E"/>
                </a:solidFill>
                <a:effectLst/>
                <a:uLnTx/>
                <a:uFillTx/>
                <a:latin typeface="Arial"/>
                <a:ea typeface="+mn-ea"/>
                <a:cs typeface="Arial"/>
              </a:rPr>
              <a:t>stinal</a:t>
            </a:r>
            <a:r>
              <a:rPr kumimoji="0" sz="1200" b="0" i="0" u="none" strike="noStrike" kern="1200" cap="none" spc="-60" normalizeH="0" baseline="0" noProof="0" dirty="0">
                <a:ln>
                  <a:noFill/>
                </a:ln>
                <a:solidFill>
                  <a:srgbClr val="7E7E7E"/>
                </a:solidFill>
                <a:effectLst/>
                <a:uLnTx/>
                <a:uFillTx/>
                <a:latin typeface="Arial"/>
                <a:ea typeface="+mn-ea"/>
                <a:cs typeface="Arial"/>
              </a:rPr>
              <a:t> </a:t>
            </a:r>
            <a:r>
              <a:rPr kumimoji="0" sz="1200" b="0" i="0" u="none" strike="noStrike" kern="1200" cap="none" spc="-40" normalizeH="0" baseline="0" noProof="0" dirty="0">
                <a:ln>
                  <a:noFill/>
                </a:ln>
                <a:solidFill>
                  <a:srgbClr val="7E7E7E"/>
                </a:solidFill>
                <a:effectLst/>
                <a:uLnTx/>
                <a:uFillTx/>
                <a:latin typeface="Arial"/>
                <a:ea typeface="+mn-ea"/>
                <a:cs typeface="Arial"/>
              </a:rPr>
              <a:t>T</a:t>
            </a:r>
            <a:r>
              <a:rPr kumimoji="0" sz="1200" b="0" i="0" u="none" strike="noStrike" kern="1200" cap="none" spc="0" normalizeH="0" baseline="0" noProof="0" dirty="0">
                <a:ln>
                  <a:noFill/>
                </a:ln>
                <a:solidFill>
                  <a:srgbClr val="7E7E7E"/>
                </a:solidFill>
                <a:effectLst/>
                <a:uLnTx/>
                <a:uFillTx/>
                <a:latin typeface="Arial"/>
                <a:ea typeface="+mn-ea"/>
                <a:cs typeface="Arial"/>
              </a:rPr>
              <a:t>ranspla</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a:t>
            </a:r>
            <a:r>
              <a:rPr kumimoji="0" sz="1200" b="0" i="0" u="none" strike="noStrike" kern="1200" cap="none" spc="-5" normalizeH="0" baseline="0" noProof="0" dirty="0">
                <a:ln>
                  <a:noFill/>
                </a:ln>
                <a:solidFill>
                  <a:srgbClr val="7E7E7E"/>
                </a:solidFill>
                <a:effectLst/>
                <a:uLnTx/>
                <a:uFillTx/>
                <a:latin typeface="Arial"/>
                <a:ea typeface="+mn-ea"/>
                <a:cs typeface="Arial"/>
              </a:rPr>
              <a:t>g</a:t>
            </a:r>
            <a:r>
              <a:rPr kumimoji="0" sz="1200" b="0" i="0" u="none" strike="noStrike" kern="1200" cap="none" spc="0" normalizeH="0" baseline="0" noProof="0" dirty="0">
                <a:ln>
                  <a:noFill/>
                </a:ln>
                <a:solidFill>
                  <a:srgbClr val="7E7E7E"/>
                </a:solidFill>
                <a:effectLst/>
                <a:uLnTx/>
                <a:uFillTx/>
                <a:latin typeface="Arial"/>
                <a:ea typeface="+mn-ea"/>
                <a:cs typeface="Arial"/>
              </a:rPr>
              <a:t>istry</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Report</a:t>
            </a:r>
            <a:r>
              <a:rPr kumimoji="0" sz="1200" b="0" i="0" u="none" strike="noStrike" kern="1200" cap="none" spc="-1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 </a:t>
            </a:r>
            <a:r>
              <a:rPr kumimoji="0" sz="1200" b="0" i="0" u="none" strike="noStrike" kern="1200" cap="none" spc="5" normalizeH="0" baseline="0" noProof="0" dirty="0">
                <a:ln>
                  <a:noFill/>
                </a:ln>
                <a:solidFill>
                  <a:srgbClr val="7E7E7E"/>
                </a:solidFill>
                <a:effectLst/>
                <a:uLnTx/>
                <a:uFillTx/>
                <a:latin typeface="Arial"/>
                <a:ea typeface="+mn-ea"/>
                <a:cs typeface="Arial"/>
              </a:rPr>
              <a:t>2</a:t>
            </a:r>
            <a:r>
              <a:rPr kumimoji="0" sz="1200" b="0" i="0" u="none" strike="noStrike" kern="1200" cap="none" spc="0" normalizeH="0" baseline="0" noProof="0" dirty="0">
                <a:ln>
                  <a:noFill/>
                </a:ln>
                <a:solidFill>
                  <a:srgbClr val="7E7E7E"/>
                </a:solidFill>
                <a:effectLst/>
                <a:uLnTx/>
                <a:uFillTx/>
                <a:latin typeface="Arial"/>
                <a:ea typeface="+mn-ea"/>
                <a:cs typeface="Arial"/>
              </a:rPr>
              <a:t>018</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p:nvPr/>
        </p:nvSpPr>
        <p:spPr>
          <a:xfrm>
            <a:off x="7692482" y="6099050"/>
            <a:ext cx="574548" cy="75895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289636" y="6215637"/>
            <a:ext cx="588264" cy="60198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a:spLocks noGrp="1"/>
          </p:cNvSpPr>
          <p:nvPr>
            <p:ph type="title"/>
          </p:nvPr>
        </p:nvSpPr>
        <p:spPr>
          <a:xfrm>
            <a:off x="1905000" y="33517"/>
            <a:ext cx="7075169" cy="720325"/>
          </a:xfrm>
          <a:prstGeom prst="rect">
            <a:avLst/>
          </a:prstGeom>
        </p:spPr>
        <p:txBody>
          <a:bodyPr vert="horz" wrap="square" lIns="0" tIns="225679" rIns="0" bIns="0" rtlCol="0">
            <a:spAutoFit/>
          </a:bodyPr>
          <a:lstStyle/>
          <a:p>
            <a:pPr marL="1078865">
              <a:lnSpc>
                <a:spcPct val="100000"/>
              </a:lnSpc>
            </a:pPr>
            <a:r>
              <a:rPr lang="en-US" sz="3200" dirty="0">
                <a:latin typeface="Gill Sans MT"/>
                <a:cs typeface="Gill Sans MT"/>
              </a:rPr>
              <a:t>I</a:t>
            </a:r>
            <a:r>
              <a:rPr sz="3200" dirty="0">
                <a:latin typeface="Gill Sans MT"/>
                <a:cs typeface="Gill Sans MT"/>
              </a:rPr>
              <a:t>ITR</a:t>
            </a:r>
            <a:r>
              <a:rPr sz="3200" spc="-25" dirty="0">
                <a:latin typeface="Gill Sans MT"/>
                <a:cs typeface="Gill Sans MT"/>
              </a:rPr>
              <a:t> </a:t>
            </a:r>
            <a:r>
              <a:rPr lang="en-US" sz="3200" dirty="0">
                <a:latin typeface="Gill Sans MT"/>
                <a:cs typeface="Gill Sans MT"/>
              </a:rPr>
              <a:t>Website</a:t>
            </a:r>
            <a:endParaRPr sz="3200" dirty="0">
              <a:latin typeface="Gill Sans MT"/>
              <a:cs typeface="Gill Sans MT"/>
            </a:endParaRPr>
          </a:p>
        </p:txBody>
      </p:sp>
      <p:sp>
        <p:nvSpPr>
          <p:cNvPr id="7" name="object 7"/>
          <p:cNvSpPr txBox="1"/>
          <p:nvPr/>
        </p:nvSpPr>
        <p:spPr>
          <a:xfrm>
            <a:off x="887568" y="1105578"/>
            <a:ext cx="7696200" cy="1538883"/>
          </a:xfrm>
          <a:prstGeom prst="rect">
            <a:avLst/>
          </a:prstGeom>
        </p:spPr>
        <p:txBody>
          <a:bodyPr vert="horz" wrap="square" lIns="0" tIns="0" rIns="0" bIns="0" rtlCol="0">
            <a:spAutoFit/>
          </a:bodyPr>
          <a:lstStyle/>
          <a:p>
            <a:pPr marL="812800" marR="5080" lvl="1" indent="-342900" algn="l" defTabSz="914400" rtl="0" eaLnBrk="1" fontAlgn="auto" latinLnBrk="0" hangingPunct="1">
              <a:lnSpc>
                <a:spcPct val="100000"/>
              </a:lnSpc>
              <a:spcBef>
                <a:spcPts val="0"/>
              </a:spcBef>
              <a:spcAft>
                <a:spcPts val="0"/>
              </a:spcAft>
              <a:buClr>
                <a:srgbClr val="333333"/>
              </a:buClr>
              <a:buSzTx/>
              <a:buFont typeface="Arial"/>
              <a:buChar char="•"/>
              <a:tabLst>
                <a:tab pos="355600" algn="l"/>
                <a:tab pos="1595755" algn="l"/>
                <a:tab pos="5342255" algn="l"/>
              </a:tabLst>
              <a:defRPr/>
            </a:pPr>
            <a:r>
              <a:rPr kumimoji="0" sz="2000" b="0" i="0" u="none" strike="noStrike" kern="1200" cap="none" spc="0" normalizeH="0" baseline="0" noProof="0" dirty="0">
                <a:ln>
                  <a:noFill/>
                </a:ln>
                <a:solidFill>
                  <a:srgbClr val="333333"/>
                </a:solidFill>
                <a:effectLst/>
                <a:uLnTx/>
                <a:uFillTx/>
                <a:latin typeface="Arial"/>
                <a:ea typeface="+mn-ea"/>
                <a:cs typeface="Arial"/>
              </a:rPr>
              <a:t>Data</a:t>
            </a:r>
            <a:r>
              <a:rPr kumimoji="0" sz="2000" b="0" i="0" u="none" strike="noStrike" kern="1200" cap="none" spc="-30" normalizeH="0" baseline="0" noProof="0" dirty="0">
                <a:ln>
                  <a:noFill/>
                </a:ln>
                <a:solidFill>
                  <a:srgbClr val="333333"/>
                </a:solidFill>
                <a:effectLst/>
                <a:uLnTx/>
                <a:uFillTx/>
                <a:latin typeface="Arial"/>
                <a:ea typeface="+mn-ea"/>
                <a:cs typeface="Arial"/>
              </a:rPr>
              <a:t> </a:t>
            </a:r>
            <a:r>
              <a:rPr lang="en-US" sz="2000" dirty="0">
                <a:solidFill>
                  <a:srgbClr val="333333"/>
                </a:solidFill>
                <a:latin typeface="Arial"/>
                <a:cs typeface="Arial"/>
              </a:rPr>
              <a:t>is</a:t>
            </a:r>
            <a:r>
              <a:rPr kumimoji="0" sz="2000" b="0" i="0" u="none" strike="noStrike" kern="1200" cap="none" spc="-15" normalizeH="0" baseline="0" noProof="0" dirty="0">
                <a:ln>
                  <a:noFill/>
                </a:ln>
                <a:solidFill>
                  <a:srgbClr val="333333"/>
                </a:solidFill>
                <a:effectLst/>
                <a:uLnTx/>
                <a:uFillTx/>
                <a:latin typeface="Arial"/>
                <a:ea typeface="+mn-ea"/>
                <a:cs typeface="Arial"/>
              </a:rPr>
              <a:t> </a:t>
            </a:r>
            <a:r>
              <a:rPr kumimoji="0" sz="2000" b="0" i="0" u="none" strike="noStrike" kern="1200" cap="none" spc="0" normalizeH="0" baseline="0" noProof="0" dirty="0">
                <a:ln>
                  <a:noFill/>
                </a:ln>
                <a:solidFill>
                  <a:srgbClr val="333333"/>
                </a:solidFill>
                <a:effectLst/>
                <a:uLnTx/>
                <a:uFillTx/>
                <a:latin typeface="Arial"/>
                <a:ea typeface="+mn-ea"/>
                <a:cs typeface="Arial"/>
              </a:rPr>
              <a:t>entered</a:t>
            </a:r>
            <a:r>
              <a:rPr kumimoji="0" sz="2000" b="0" i="0" u="none" strike="noStrike" kern="1200" cap="none" spc="-40" normalizeH="0" baseline="0" noProof="0" dirty="0">
                <a:ln>
                  <a:noFill/>
                </a:ln>
                <a:solidFill>
                  <a:srgbClr val="333333"/>
                </a:solidFill>
                <a:effectLst/>
                <a:uLnTx/>
                <a:uFillTx/>
                <a:latin typeface="Arial"/>
                <a:ea typeface="+mn-ea"/>
                <a:cs typeface="Arial"/>
              </a:rPr>
              <a:t> </a:t>
            </a:r>
            <a:r>
              <a:rPr kumimoji="0" sz="2000" b="0" i="0" u="none" strike="noStrike" kern="1200" cap="none" spc="0" normalizeH="0" baseline="0" noProof="0" dirty="0">
                <a:ln>
                  <a:noFill/>
                </a:ln>
                <a:solidFill>
                  <a:srgbClr val="333333"/>
                </a:solidFill>
                <a:effectLst/>
                <a:uLnTx/>
                <a:uFillTx/>
                <a:latin typeface="Arial"/>
                <a:ea typeface="+mn-ea"/>
                <a:cs typeface="Arial"/>
              </a:rPr>
              <a:t>v</a:t>
            </a:r>
            <a:r>
              <a:rPr kumimoji="0" sz="2000" b="0" i="0" u="none" strike="noStrike" kern="1200" cap="none" spc="-10" normalizeH="0" baseline="0" noProof="0" dirty="0">
                <a:ln>
                  <a:noFill/>
                </a:ln>
                <a:solidFill>
                  <a:srgbClr val="333333"/>
                </a:solidFill>
                <a:effectLst/>
                <a:uLnTx/>
                <a:uFillTx/>
                <a:latin typeface="Arial"/>
                <a:ea typeface="+mn-ea"/>
                <a:cs typeface="Arial"/>
              </a:rPr>
              <a:t>i</a:t>
            </a:r>
            <a:r>
              <a:rPr kumimoji="0" sz="2000" b="0" i="0" u="none" strike="noStrike" kern="1200" cap="none" spc="0" normalizeH="0" baseline="0" noProof="0" dirty="0">
                <a:ln>
                  <a:noFill/>
                </a:ln>
                <a:solidFill>
                  <a:srgbClr val="333333"/>
                </a:solidFill>
                <a:effectLst/>
                <a:uLnTx/>
                <a:uFillTx/>
                <a:latin typeface="Arial"/>
                <a:ea typeface="+mn-ea"/>
                <a:cs typeface="Arial"/>
              </a:rPr>
              <a:t>a</a:t>
            </a:r>
            <a:r>
              <a:rPr kumimoji="0" sz="2000" b="0" i="0" u="none" strike="noStrike" kern="1200" cap="none" spc="5" normalizeH="0" baseline="0" noProof="0" dirty="0">
                <a:ln>
                  <a:noFill/>
                </a:ln>
                <a:solidFill>
                  <a:srgbClr val="333333"/>
                </a:solidFill>
                <a:effectLst/>
                <a:uLnTx/>
                <a:uFillTx/>
                <a:latin typeface="Arial"/>
                <a:ea typeface="+mn-ea"/>
                <a:cs typeface="Arial"/>
              </a:rPr>
              <a:t> </a:t>
            </a:r>
            <a:r>
              <a:rPr kumimoji="0" lang="en-US" sz="2000" b="0" i="0" u="none" strike="noStrike" kern="1200" cap="none" spc="5" normalizeH="0" baseline="0" noProof="0" dirty="0" err="1">
                <a:ln>
                  <a:noFill/>
                </a:ln>
                <a:solidFill>
                  <a:srgbClr val="333333"/>
                </a:solidFill>
                <a:effectLst/>
                <a:uLnTx/>
                <a:uFillTx/>
                <a:latin typeface="Arial"/>
                <a:ea typeface="+mn-ea"/>
                <a:cs typeface="Arial"/>
              </a:rPr>
              <a:t>RedCap</a:t>
            </a:r>
            <a:endParaRPr kumimoji="0" lang="en-US" sz="2000" b="0" i="0" u="none" strike="noStrike" kern="1200" cap="none" spc="0" normalizeH="0" baseline="0" noProof="0" dirty="0">
              <a:ln>
                <a:noFill/>
              </a:ln>
              <a:solidFill>
                <a:srgbClr val="333333"/>
              </a:solidFill>
              <a:effectLst/>
              <a:uLnTx/>
              <a:uFillTx/>
              <a:latin typeface="Arial"/>
              <a:ea typeface="+mn-ea"/>
              <a:cs typeface="Arial"/>
            </a:endParaRPr>
          </a:p>
          <a:p>
            <a:pPr marL="812800" marR="5080" lvl="1" indent="-342900" algn="l" defTabSz="914400" rtl="0" eaLnBrk="1" fontAlgn="auto" latinLnBrk="0" hangingPunct="1">
              <a:lnSpc>
                <a:spcPct val="100000"/>
              </a:lnSpc>
              <a:spcBef>
                <a:spcPts val="0"/>
              </a:spcBef>
              <a:spcAft>
                <a:spcPts val="0"/>
              </a:spcAft>
              <a:buClr>
                <a:srgbClr val="333333"/>
              </a:buClr>
              <a:buSzTx/>
              <a:buFont typeface="Arial"/>
              <a:buChar char="•"/>
              <a:tabLst>
                <a:tab pos="355600" algn="l"/>
                <a:tab pos="1595755" algn="l"/>
                <a:tab pos="5342255" algn="l"/>
              </a:tabLst>
              <a:defRPr/>
            </a:pPr>
            <a:endParaRPr kumimoji="0" lang="en-US" sz="2000" b="0" i="0" u="none" strike="noStrike" kern="1200" cap="none" spc="0" normalizeH="0" baseline="0" noProof="0" dirty="0">
              <a:ln>
                <a:noFill/>
              </a:ln>
              <a:solidFill>
                <a:srgbClr val="333333"/>
              </a:solidFill>
              <a:effectLst/>
              <a:uLnTx/>
              <a:uFillTx/>
              <a:latin typeface="Arial"/>
              <a:ea typeface="+mn-ea"/>
              <a:cs typeface="Arial"/>
            </a:endParaRPr>
          </a:p>
          <a:p>
            <a:pPr marL="812800" marR="5080" lvl="1" indent="-342900" algn="l" defTabSz="914400" rtl="0" eaLnBrk="1" fontAlgn="auto" latinLnBrk="0" hangingPunct="1">
              <a:lnSpc>
                <a:spcPct val="100000"/>
              </a:lnSpc>
              <a:spcBef>
                <a:spcPts val="0"/>
              </a:spcBef>
              <a:spcAft>
                <a:spcPts val="0"/>
              </a:spcAft>
              <a:buClr>
                <a:srgbClr val="333333"/>
              </a:buClr>
              <a:buSzTx/>
              <a:buFont typeface="Arial"/>
              <a:buChar char="•"/>
              <a:tabLst>
                <a:tab pos="355600" algn="l"/>
                <a:tab pos="1595755" algn="l"/>
                <a:tab pos="5342255" algn="l"/>
              </a:tabLst>
              <a:defRPr/>
            </a:pPr>
            <a:r>
              <a:rPr kumimoji="0" sz="2000" b="0" i="0" u="none" strike="noStrike" kern="1200" cap="none" spc="0" normalizeH="0" baseline="0" noProof="0" dirty="0">
                <a:ln>
                  <a:noFill/>
                </a:ln>
                <a:solidFill>
                  <a:srgbClr val="333333"/>
                </a:solidFill>
                <a:effectLst/>
                <a:uLnTx/>
                <a:uFillTx/>
                <a:latin typeface="Arial"/>
                <a:ea typeface="+mn-ea"/>
                <a:cs typeface="Arial"/>
              </a:rPr>
              <a:t>Center</a:t>
            </a:r>
            <a:r>
              <a:rPr kumimoji="0" sz="2000" b="0" i="0" u="none" strike="noStrike" kern="1200" cap="none" spc="-5" normalizeH="0" baseline="0" noProof="0" dirty="0">
                <a:ln>
                  <a:noFill/>
                </a:ln>
                <a:solidFill>
                  <a:srgbClr val="333333"/>
                </a:solidFill>
                <a:effectLst/>
                <a:uLnTx/>
                <a:uFillTx/>
                <a:latin typeface="Arial"/>
                <a:ea typeface="+mn-ea"/>
                <a:cs typeface="Arial"/>
              </a:rPr>
              <a:t> </a:t>
            </a:r>
            <a:r>
              <a:rPr kumimoji="0" sz="2000" b="0" i="0" u="none" strike="noStrike" kern="1200" cap="none" spc="0" normalizeH="0" baseline="0" noProof="0" dirty="0">
                <a:ln>
                  <a:noFill/>
                </a:ln>
                <a:solidFill>
                  <a:srgbClr val="333333"/>
                </a:solidFill>
                <a:effectLst/>
                <a:uLnTx/>
                <a:uFillTx/>
                <a:latin typeface="Arial"/>
                <a:ea typeface="+mn-ea"/>
                <a:cs typeface="Arial"/>
              </a:rPr>
              <a:t>data</a:t>
            </a:r>
            <a:r>
              <a:rPr kumimoji="0" sz="2000" b="0" i="0" u="none" strike="noStrike" kern="1200" cap="none" spc="-15" normalizeH="0" baseline="0" noProof="0" dirty="0">
                <a:ln>
                  <a:noFill/>
                </a:ln>
                <a:solidFill>
                  <a:srgbClr val="333333"/>
                </a:solidFill>
                <a:effectLst/>
                <a:uLnTx/>
                <a:uFillTx/>
                <a:latin typeface="Arial"/>
                <a:ea typeface="+mn-ea"/>
                <a:cs typeface="Arial"/>
              </a:rPr>
              <a:t> </a:t>
            </a:r>
            <a:r>
              <a:rPr kumimoji="0" sz="2000" b="0" i="0" u="none" strike="noStrike" kern="1200" cap="none" spc="0" normalizeH="0" baseline="0" noProof="0" dirty="0">
                <a:ln>
                  <a:noFill/>
                </a:ln>
                <a:solidFill>
                  <a:srgbClr val="333333"/>
                </a:solidFill>
                <a:effectLst/>
                <a:uLnTx/>
                <a:uFillTx/>
                <a:latin typeface="Arial"/>
                <a:ea typeface="+mn-ea"/>
                <a:cs typeface="Arial"/>
              </a:rPr>
              <a:t>is c</a:t>
            </a:r>
            <a:r>
              <a:rPr kumimoji="0" sz="2000" b="0" i="0" u="none" strike="noStrike" kern="1200" cap="none" spc="5" normalizeH="0" baseline="0" noProof="0" dirty="0">
                <a:ln>
                  <a:noFill/>
                </a:ln>
                <a:solidFill>
                  <a:srgbClr val="333333"/>
                </a:solidFill>
                <a:effectLst/>
                <a:uLnTx/>
                <a:uFillTx/>
                <a:latin typeface="Arial"/>
                <a:ea typeface="+mn-ea"/>
                <a:cs typeface="Arial"/>
              </a:rPr>
              <a:t>o</a:t>
            </a:r>
            <a:r>
              <a:rPr kumimoji="0" sz="2000" b="0" i="0" u="none" strike="noStrike" kern="1200" cap="none" spc="0" normalizeH="0" baseline="0" noProof="0" dirty="0">
                <a:ln>
                  <a:noFill/>
                </a:ln>
                <a:solidFill>
                  <a:srgbClr val="333333"/>
                </a:solidFill>
                <a:effectLst/>
                <a:uLnTx/>
                <a:uFillTx/>
                <a:latin typeface="Arial"/>
                <a:ea typeface="+mn-ea"/>
                <a:cs typeface="Arial"/>
              </a:rPr>
              <a:t>nfidential</a:t>
            </a:r>
            <a:r>
              <a:rPr kumimoji="0" lang="en-US" sz="2000" b="0" i="0" u="none" strike="noStrike" kern="1200" cap="none" spc="0" normalizeH="0" baseline="0" noProof="0" dirty="0">
                <a:ln>
                  <a:noFill/>
                </a:ln>
                <a:solidFill>
                  <a:srgbClr val="333333"/>
                </a:solidFill>
                <a:effectLst/>
                <a:uLnTx/>
                <a:uFillTx/>
                <a:latin typeface="Arial"/>
                <a:ea typeface="+mn-ea"/>
                <a:cs typeface="Arial"/>
              </a:rPr>
              <a:t> and accessible in real time</a:t>
            </a:r>
          </a:p>
          <a:p>
            <a:pPr marL="812800" marR="5080" lvl="1" indent="-342900" algn="l" defTabSz="914400" rtl="0" eaLnBrk="1" fontAlgn="auto" latinLnBrk="0" hangingPunct="1">
              <a:lnSpc>
                <a:spcPct val="100000"/>
              </a:lnSpc>
              <a:spcBef>
                <a:spcPts val="0"/>
              </a:spcBef>
              <a:spcAft>
                <a:spcPts val="0"/>
              </a:spcAft>
              <a:buClr>
                <a:srgbClr val="333333"/>
              </a:buClr>
              <a:buSzTx/>
              <a:buFont typeface="Arial"/>
              <a:buChar char="•"/>
              <a:tabLst>
                <a:tab pos="355600" algn="l"/>
                <a:tab pos="1595755" algn="l"/>
                <a:tab pos="5342255" algn="l"/>
              </a:tabLst>
              <a:defRPr/>
            </a:pPr>
            <a:endParaRPr kumimoji="0" lang="en-US" sz="2000" b="0" i="0" u="none" strike="noStrike" kern="1200" cap="none" spc="0" normalizeH="0" baseline="0" noProof="0" dirty="0">
              <a:ln>
                <a:noFill/>
              </a:ln>
              <a:solidFill>
                <a:srgbClr val="333333"/>
              </a:solidFill>
              <a:effectLst/>
              <a:uLnTx/>
              <a:uFillTx/>
              <a:latin typeface="Arial"/>
              <a:ea typeface="+mn-ea"/>
              <a:cs typeface="Arial"/>
            </a:endParaRPr>
          </a:p>
          <a:p>
            <a:pPr marL="812800" marR="5080" lvl="1" indent="-342900" algn="l" defTabSz="914400" rtl="0" eaLnBrk="1" fontAlgn="auto" latinLnBrk="0" hangingPunct="1">
              <a:lnSpc>
                <a:spcPct val="100000"/>
              </a:lnSpc>
              <a:spcBef>
                <a:spcPts val="0"/>
              </a:spcBef>
              <a:spcAft>
                <a:spcPts val="0"/>
              </a:spcAft>
              <a:buClr>
                <a:srgbClr val="333333"/>
              </a:buClr>
              <a:buSzTx/>
              <a:buFont typeface="Arial"/>
              <a:buChar char="•"/>
              <a:tabLst>
                <a:tab pos="355600" algn="l"/>
                <a:tab pos="1595755" algn="l"/>
                <a:tab pos="5342255" algn="l"/>
              </a:tabLst>
              <a:defRPr/>
            </a:pPr>
            <a:r>
              <a:rPr kumimoji="0" lang="en-US" sz="2000" b="0" i="0" u="none" strike="noStrike" kern="1200" cap="none" spc="0" normalizeH="0" baseline="0" noProof="0" dirty="0">
                <a:ln>
                  <a:noFill/>
                </a:ln>
                <a:solidFill>
                  <a:srgbClr val="333333"/>
                </a:solidFill>
                <a:effectLst/>
                <a:uLnTx/>
                <a:uFillTx/>
                <a:latin typeface="Arial"/>
                <a:ea typeface="+mn-ea"/>
                <a:cs typeface="Arial"/>
              </a:rPr>
              <a:t>A</a:t>
            </a:r>
            <a:r>
              <a:rPr kumimoji="0" sz="2000" b="0" i="0" u="none" strike="noStrike" kern="1200" cap="none" spc="0" normalizeH="0" baseline="0" noProof="0" dirty="0">
                <a:ln>
                  <a:noFill/>
                </a:ln>
                <a:solidFill>
                  <a:srgbClr val="333333"/>
                </a:solidFill>
                <a:effectLst/>
                <a:uLnTx/>
                <a:uFillTx/>
                <a:latin typeface="Arial"/>
                <a:ea typeface="+mn-ea"/>
                <a:cs typeface="Arial"/>
              </a:rPr>
              <a:t>gg</a:t>
            </a:r>
            <a:r>
              <a:rPr kumimoji="0" sz="2000" b="0" i="0" u="none" strike="noStrike" kern="1200" cap="none" spc="5" normalizeH="0" baseline="0" noProof="0" dirty="0">
                <a:ln>
                  <a:noFill/>
                </a:ln>
                <a:solidFill>
                  <a:srgbClr val="333333"/>
                </a:solidFill>
                <a:effectLst/>
                <a:uLnTx/>
                <a:uFillTx/>
                <a:latin typeface="Arial"/>
                <a:ea typeface="+mn-ea"/>
                <a:cs typeface="Arial"/>
              </a:rPr>
              <a:t>r</a:t>
            </a:r>
            <a:r>
              <a:rPr kumimoji="0" sz="2000" b="0" i="0" u="none" strike="noStrike" kern="1200" cap="none" spc="0" normalizeH="0" baseline="0" noProof="0" dirty="0">
                <a:ln>
                  <a:noFill/>
                </a:ln>
                <a:solidFill>
                  <a:srgbClr val="333333"/>
                </a:solidFill>
                <a:effectLst/>
                <a:uLnTx/>
                <a:uFillTx/>
                <a:latin typeface="Arial"/>
                <a:ea typeface="+mn-ea"/>
                <a:cs typeface="Arial"/>
              </a:rPr>
              <a:t>egate</a:t>
            </a:r>
            <a:r>
              <a:rPr kumimoji="0" sz="2000" b="0" i="0" u="none" strike="noStrike" kern="1200" cap="none" spc="-55" normalizeH="0" baseline="0" noProof="0" dirty="0">
                <a:ln>
                  <a:noFill/>
                </a:ln>
                <a:solidFill>
                  <a:srgbClr val="333333"/>
                </a:solidFill>
                <a:effectLst/>
                <a:uLnTx/>
                <a:uFillTx/>
                <a:latin typeface="Arial"/>
                <a:ea typeface="+mn-ea"/>
                <a:cs typeface="Arial"/>
              </a:rPr>
              <a:t> </a:t>
            </a:r>
            <a:r>
              <a:rPr kumimoji="0" sz="2000" b="0" i="0" u="none" strike="noStrike" kern="1200" cap="none" spc="0" normalizeH="0" baseline="0" noProof="0" dirty="0">
                <a:ln>
                  <a:noFill/>
                </a:ln>
                <a:solidFill>
                  <a:srgbClr val="333333"/>
                </a:solidFill>
                <a:effectLst/>
                <a:uLnTx/>
                <a:uFillTx/>
                <a:latin typeface="Arial"/>
                <a:ea typeface="+mn-ea"/>
                <a:cs typeface="Arial"/>
              </a:rPr>
              <a:t>outcomes</a:t>
            </a:r>
            <a:r>
              <a:rPr kumimoji="0" sz="2000" b="0" i="0" u="none" strike="noStrike" kern="1200" cap="none" spc="-40" normalizeH="0" baseline="0" noProof="0" dirty="0">
                <a:ln>
                  <a:noFill/>
                </a:ln>
                <a:solidFill>
                  <a:srgbClr val="333333"/>
                </a:solidFill>
                <a:effectLst/>
                <a:uLnTx/>
                <a:uFillTx/>
                <a:latin typeface="Arial"/>
                <a:ea typeface="+mn-ea"/>
                <a:cs typeface="Arial"/>
              </a:rPr>
              <a:t> </a:t>
            </a:r>
            <a:r>
              <a:rPr kumimoji="0" sz="2000" b="0" i="0" u="none" strike="noStrike" kern="1200" cap="none" spc="0" normalizeH="0" baseline="0" noProof="0" dirty="0">
                <a:ln>
                  <a:noFill/>
                </a:ln>
                <a:solidFill>
                  <a:srgbClr val="333333"/>
                </a:solidFill>
                <a:effectLst/>
                <a:uLnTx/>
                <a:uFillTx/>
                <a:latin typeface="Arial"/>
                <a:ea typeface="+mn-ea"/>
                <a:cs typeface="Arial"/>
              </a:rPr>
              <a:t>are</a:t>
            </a:r>
            <a:r>
              <a:rPr kumimoji="0" sz="2000" b="0" i="0" u="none" strike="noStrike" kern="1200" cap="none" spc="-15" normalizeH="0" baseline="0" noProof="0" dirty="0">
                <a:ln>
                  <a:noFill/>
                </a:ln>
                <a:solidFill>
                  <a:srgbClr val="333333"/>
                </a:solidFill>
                <a:effectLst/>
                <a:uLnTx/>
                <a:uFillTx/>
                <a:latin typeface="Arial"/>
                <a:ea typeface="+mn-ea"/>
                <a:cs typeface="Arial"/>
              </a:rPr>
              <a:t> </a:t>
            </a:r>
            <a:r>
              <a:rPr kumimoji="0" sz="2000" b="0" i="0" u="none" strike="noStrike" kern="1200" cap="none" spc="0" normalizeH="0" baseline="0" noProof="0" dirty="0">
                <a:ln>
                  <a:noFill/>
                </a:ln>
                <a:solidFill>
                  <a:srgbClr val="333333"/>
                </a:solidFill>
                <a:effectLst/>
                <a:uLnTx/>
                <a:uFillTx/>
                <a:latin typeface="Arial"/>
                <a:ea typeface="+mn-ea"/>
                <a:cs typeface="Arial"/>
              </a:rPr>
              <a:t>repo</a:t>
            </a:r>
            <a:r>
              <a:rPr kumimoji="0" sz="2000" b="0" i="0" u="none" strike="noStrike" kern="1200" cap="none" spc="5" normalizeH="0" baseline="0" noProof="0" dirty="0">
                <a:ln>
                  <a:noFill/>
                </a:ln>
                <a:solidFill>
                  <a:srgbClr val="333333"/>
                </a:solidFill>
                <a:effectLst/>
                <a:uLnTx/>
                <a:uFillTx/>
                <a:latin typeface="Arial"/>
                <a:ea typeface="+mn-ea"/>
                <a:cs typeface="Arial"/>
              </a:rPr>
              <a:t>r</a:t>
            </a:r>
            <a:r>
              <a:rPr kumimoji="0" sz="2000" b="0" i="0" u="none" strike="noStrike" kern="1200" cap="none" spc="0" normalizeH="0" baseline="0" noProof="0" dirty="0">
                <a:ln>
                  <a:noFill/>
                </a:ln>
                <a:solidFill>
                  <a:srgbClr val="333333"/>
                </a:solidFill>
                <a:effectLst/>
                <a:uLnTx/>
                <a:uFillTx/>
                <a:latin typeface="Arial"/>
                <a:ea typeface="+mn-ea"/>
                <a:cs typeface="Arial"/>
              </a:rPr>
              <a:t>te</a:t>
            </a:r>
            <a:r>
              <a:rPr kumimoji="0" sz="2000" b="0" i="0" u="none" strike="noStrike" kern="1200" cap="none" spc="-15" normalizeH="0" baseline="0" noProof="0" dirty="0">
                <a:ln>
                  <a:noFill/>
                </a:ln>
                <a:solidFill>
                  <a:srgbClr val="333333"/>
                </a:solidFill>
                <a:effectLst/>
                <a:uLnTx/>
                <a:uFillTx/>
                <a:latin typeface="Arial"/>
                <a:ea typeface="+mn-ea"/>
                <a:cs typeface="Arial"/>
              </a:rPr>
              <a:t>d</a:t>
            </a:r>
            <a:r>
              <a:rPr kumimoji="0" lang="en-US" sz="2000" b="0" i="0" u="none" strike="noStrike" kern="1200" cap="none" spc="-15" normalizeH="0" baseline="0" noProof="0" dirty="0">
                <a:ln>
                  <a:noFill/>
                </a:ln>
                <a:solidFill>
                  <a:srgbClr val="333333"/>
                </a:solidFill>
                <a:effectLst/>
                <a:uLnTx/>
                <a:uFillTx/>
                <a:latin typeface="Arial"/>
                <a:ea typeface="+mn-ea"/>
                <a:cs typeface="Arial"/>
              </a:rPr>
              <a:t> in the overall IITR report</a:t>
            </a:r>
            <a:endParaRPr kumimoji="0"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object 8"/>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7E7E7E"/>
                </a:solidFill>
                <a:effectLst/>
                <a:uLnTx/>
                <a:uFillTx/>
                <a:latin typeface="Arial"/>
                <a:ea typeface="+mn-ea"/>
                <a:cs typeface="Arial"/>
              </a:rPr>
              <a:t>I</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5" normalizeH="0" baseline="0" noProof="0" dirty="0">
                <a:ln>
                  <a:noFill/>
                </a:ln>
                <a:solidFill>
                  <a:srgbClr val="7E7E7E"/>
                </a:solidFill>
                <a:effectLst/>
                <a:uLnTx/>
                <a:uFillTx/>
                <a:latin typeface="Arial"/>
                <a:ea typeface="+mn-ea"/>
                <a:cs typeface="Arial"/>
              </a:rPr>
              <a:t>e</a:t>
            </a:r>
            <a:r>
              <a:rPr kumimoji="0" sz="1200" b="0" i="0" u="none" strike="noStrike" kern="1200" cap="none" spc="0" normalizeH="0" baseline="0" noProof="0" dirty="0">
                <a:ln>
                  <a:noFill/>
                </a:ln>
                <a:solidFill>
                  <a:srgbClr val="7E7E7E"/>
                </a:solidFill>
                <a:effectLst/>
                <a:uLnTx/>
                <a:uFillTx/>
                <a:latin typeface="Arial"/>
                <a:ea typeface="+mn-ea"/>
                <a:cs typeface="Arial"/>
              </a:rPr>
              <a:t>stinal</a:t>
            </a:r>
            <a:r>
              <a:rPr kumimoji="0" sz="1200" b="0" i="0" u="none" strike="noStrike" kern="1200" cap="none" spc="-60" normalizeH="0" baseline="0" noProof="0" dirty="0">
                <a:ln>
                  <a:noFill/>
                </a:ln>
                <a:solidFill>
                  <a:srgbClr val="7E7E7E"/>
                </a:solidFill>
                <a:effectLst/>
                <a:uLnTx/>
                <a:uFillTx/>
                <a:latin typeface="Arial"/>
                <a:ea typeface="+mn-ea"/>
                <a:cs typeface="Arial"/>
              </a:rPr>
              <a:t> </a:t>
            </a:r>
            <a:r>
              <a:rPr kumimoji="0" sz="1200" b="0" i="0" u="none" strike="noStrike" kern="1200" cap="none" spc="-40" normalizeH="0" baseline="0" noProof="0" dirty="0">
                <a:ln>
                  <a:noFill/>
                </a:ln>
                <a:solidFill>
                  <a:srgbClr val="7E7E7E"/>
                </a:solidFill>
                <a:effectLst/>
                <a:uLnTx/>
                <a:uFillTx/>
                <a:latin typeface="Arial"/>
                <a:ea typeface="+mn-ea"/>
                <a:cs typeface="Arial"/>
              </a:rPr>
              <a:t>T</a:t>
            </a:r>
            <a:r>
              <a:rPr kumimoji="0" sz="1200" b="0" i="0" u="none" strike="noStrike" kern="1200" cap="none" spc="0" normalizeH="0" baseline="0" noProof="0" dirty="0">
                <a:ln>
                  <a:noFill/>
                </a:ln>
                <a:solidFill>
                  <a:srgbClr val="7E7E7E"/>
                </a:solidFill>
                <a:effectLst/>
                <a:uLnTx/>
                <a:uFillTx/>
                <a:latin typeface="Arial"/>
                <a:ea typeface="+mn-ea"/>
                <a:cs typeface="Arial"/>
              </a:rPr>
              <a:t>ranspla</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a:t>
            </a:r>
            <a:r>
              <a:rPr kumimoji="0" sz="1200" b="0" i="0" u="none" strike="noStrike" kern="1200" cap="none" spc="-5" normalizeH="0" baseline="0" noProof="0" dirty="0">
                <a:ln>
                  <a:noFill/>
                </a:ln>
                <a:solidFill>
                  <a:srgbClr val="7E7E7E"/>
                </a:solidFill>
                <a:effectLst/>
                <a:uLnTx/>
                <a:uFillTx/>
                <a:latin typeface="Arial"/>
                <a:ea typeface="+mn-ea"/>
                <a:cs typeface="Arial"/>
              </a:rPr>
              <a:t>g</a:t>
            </a:r>
            <a:r>
              <a:rPr kumimoji="0" sz="1200" b="0" i="0" u="none" strike="noStrike" kern="1200" cap="none" spc="0" normalizeH="0" baseline="0" noProof="0" dirty="0">
                <a:ln>
                  <a:noFill/>
                </a:ln>
                <a:solidFill>
                  <a:srgbClr val="7E7E7E"/>
                </a:solidFill>
                <a:effectLst/>
                <a:uLnTx/>
                <a:uFillTx/>
                <a:latin typeface="Arial"/>
                <a:ea typeface="+mn-ea"/>
                <a:cs typeface="Arial"/>
              </a:rPr>
              <a:t>istry</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Report</a:t>
            </a:r>
            <a:r>
              <a:rPr kumimoji="0" sz="1200" b="0" i="0" u="none" strike="noStrike" kern="1200" cap="none" spc="-25"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 </a:t>
            </a:r>
            <a:r>
              <a:rPr kumimoji="0" sz="1200" b="0" i="0" u="none" strike="noStrike" kern="1200" cap="none" spc="5" normalizeH="0" baseline="0" noProof="0" dirty="0">
                <a:ln>
                  <a:noFill/>
                </a:ln>
                <a:solidFill>
                  <a:srgbClr val="7E7E7E"/>
                </a:solidFill>
                <a:effectLst/>
                <a:uLnTx/>
                <a:uFillTx/>
                <a:latin typeface="Arial"/>
                <a:ea typeface="+mn-ea"/>
                <a:cs typeface="Arial"/>
              </a:rPr>
              <a:t>2</a:t>
            </a:r>
            <a:r>
              <a:rPr kumimoji="0" sz="1200" b="0" i="0" u="none" strike="noStrike" kern="1200" cap="none" spc="0" normalizeH="0" baseline="0" noProof="0" dirty="0">
                <a:ln>
                  <a:noFill/>
                </a:ln>
                <a:solidFill>
                  <a:srgbClr val="7E7E7E"/>
                </a:solidFill>
                <a:effectLst/>
                <a:uLnTx/>
                <a:uFillTx/>
                <a:latin typeface="Arial"/>
                <a:ea typeface="+mn-ea"/>
                <a:cs typeface="Arial"/>
              </a:rPr>
              <a:t>0</a:t>
            </a:r>
            <a:r>
              <a:rPr kumimoji="0" lang="en-US" sz="1200" b="0" i="0" u="none" strike="noStrike" kern="1200" cap="none" spc="0" normalizeH="0" baseline="0" noProof="0" dirty="0">
                <a:ln>
                  <a:noFill/>
                </a:ln>
                <a:solidFill>
                  <a:srgbClr val="7E7E7E"/>
                </a:solidFill>
                <a:effectLst/>
                <a:uLnTx/>
                <a:uFillTx/>
                <a:latin typeface="Arial"/>
                <a:ea typeface="+mn-ea"/>
                <a:cs typeface="Arial"/>
              </a:rPr>
              <a:t>25</a:t>
            </a:r>
            <a:endParaRPr kumimoji="0" sz="1200" b="0" i="0" u="none" strike="noStrike" kern="1200" cap="none" spc="0" normalizeH="0" baseline="0" noProof="0" dirty="0">
              <a:ln>
                <a:noFill/>
              </a:ln>
              <a:solidFill>
                <a:srgbClr val="7E7E7E"/>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B7F89737-C6C3-48F8-B6BC-5178BC7ED038}"/>
              </a:ext>
            </a:extLst>
          </p:cNvPr>
          <p:cNvPicPr>
            <a:picLocks noChangeAspect="1"/>
          </p:cNvPicPr>
          <p:nvPr/>
        </p:nvPicPr>
        <p:blipFill rotWithShape="1">
          <a:blip r:embed="rId5"/>
          <a:srcRect l="6704" t="15043" r="13358" b="45336"/>
          <a:stretch/>
        </p:blipFill>
        <p:spPr>
          <a:xfrm>
            <a:off x="-15526" y="3105411"/>
            <a:ext cx="9063818" cy="2527003"/>
          </a:xfrm>
          <a:prstGeom prst="rect">
            <a:avLst/>
          </a:prstGeom>
        </p:spPr>
      </p:pic>
    </p:spTree>
    <p:extLst>
      <p:ext uri="{BB962C8B-B14F-4D97-AF65-F5344CB8AC3E}">
        <p14:creationId xmlns:p14="http://schemas.microsoft.com/office/powerpoint/2010/main" val="4014842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7E7E7E"/>
                </a:solidFill>
                <a:effectLst/>
                <a:uLnTx/>
                <a:uFillTx/>
                <a:latin typeface="Arial"/>
                <a:ea typeface="+mn-ea"/>
                <a:cs typeface="Arial"/>
              </a:rPr>
              <a:t>I</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5" normalizeH="0" baseline="0" noProof="0" dirty="0">
                <a:ln>
                  <a:noFill/>
                </a:ln>
                <a:solidFill>
                  <a:srgbClr val="7E7E7E"/>
                </a:solidFill>
                <a:effectLst/>
                <a:uLnTx/>
                <a:uFillTx/>
                <a:latin typeface="Arial"/>
                <a:ea typeface="+mn-ea"/>
                <a:cs typeface="Arial"/>
              </a:rPr>
              <a:t>e</a:t>
            </a:r>
            <a:r>
              <a:rPr kumimoji="0" sz="1200" b="0" i="0" u="none" strike="noStrike" kern="1200" cap="none" spc="0" normalizeH="0" baseline="0" noProof="0" dirty="0">
                <a:ln>
                  <a:noFill/>
                </a:ln>
                <a:solidFill>
                  <a:srgbClr val="7E7E7E"/>
                </a:solidFill>
                <a:effectLst/>
                <a:uLnTx/>
                <a:uFillTx/>
                <a:latin typeface="Arial"/>
                <a:ea typeface="+mn-ea"/>
                <a:cs typeface="Arial"/>
              </a:rPr>
              <a:t>stinal</a:t>
            </a:r>
            <a:r>
              <a:rPr kumimoji="0" sz="1200" b="0" i="0" u="none" strike="noStrike" kern="1200" cap="none" spc="-60" normalizeH="0" baseline="0" noProof="0" dirty="0">
                <a:ln>
                  <a:noFill/>
                </a:ln>
                <a:solidFill>
                  <a:srgbClr val="7E7E7E"/>
                </a:solidFill>
                <a:effectLst/>
                <a:uLnTx/>
                <a:uFillTx/>
                <a:latin typeface="Arial"/>
                <a:ea typeface="+mn-ea"/>
                <a:cs typeface="Arial"/>
              </a:rPr>
              <a:t> </a:t>
            </a:r>
            <a:r>
              <a:rPr kumimoji="0" sz="1200" b="0" i="0" u="none" strike="noStrike" kern="1200" cap="none" spc="-40" normalizeH="0" baseline="0" noProof="0" dirty="0">
                <a:ln>
                  <a:noFill/>
                </a:ln>
                <a:solidFill>
                  <a:srgbClr val="7E7E7E"/>
                </a:solidFill>
                <a:effectLst/>
                <a:uLnTx/>
                <a:uFillTx/>
                <a:latin typeface="Arial"/>
                <a:ea typeface="+mn-ea"/>
                <a:cs typeface="Arial"/>
              </a:rPr>
              <a:t>T</a:t>
            </a:r>
            <a:r>
              <a:rPr kumimoji="0" sz="1200" b="0" i="0" u="none" strike="noStrike" kern="1200" cap="none" spc="0" normalizeH="0" baseline="0" noProof="0" dirty="0">
                <a:ln>
                  <a:noFill/>
                </a:ln>
                <a:solidFill>
                  <a:srgbClr val="7E7E7E"/>
                </a:solidFill>
                <a:effectLst/>
                <a:uLnTx/>
                <a:uFillTx/>
                <a:latin typeface="Arial"/>
                <a:ea typeface="+mn-ea"/>
                <a:cs typeface="Arial"/>
              </a:rPr>
              <a:t>ranspla</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a:t>
            </a:r>
            <a:r>
              <a:rPr kumimoji="0" sz="1200" b="0" i="0" u="none" strike="noStrike" kern="1200" cap="none" spc="-5" normalizeH="0" baseline="0" noProof="0" dirty="0">
                <a:ln>
                  <a:noFill/>
                </a:ln>
                <a:solidFill>
                  <a:srgbClr val="7E7E7E"/>
                </a:solidFill>
                <a:effectLst/>
                <a:uLnTx/>
                <a:uFillTx/>
                <a:latin typeface="Arial"/>
                <a:ea typeface="+mn-ea"/>
                <a:cs typeface="Arial"/>
              </a:rPr>
              <a:t>g</a:t>
            </a:r>
            <a:r>
              <a:rPr kumimoji="0" sz="1200" b="0" i="0" u="none" strike="noStrike" kern="1200" cap="none" spc="0" normalizeH="0" baseline="0" noProof="0" dirty="0">
                <a:ln>
                  <a:noFill/>
                </a:ln>
                <a:solidFill>
                  <a:srgbClr val="7E7E7E"/>
                </a:solidFill>
                <a:effectLst/>
                <a:uLnTx/>
                <a:uFillTx/>
                <a:latin typeface="Arial"/>
                <a:ea typeface="+mn-ea"/>
                <a:cs typeface="Arial"/>
              </a:rPr>
              <a:t>istry</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Report</a:t>
            </a:r>
            <a:r>
              <a:rPr kumimoji="0" sz="1200" b="0" i="0" u="none" strike="noStrike" kern="1200" cap="none" spc="-1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 </a:t>
            </a:r>
            <a:r>
              <a:rPr kumimoji="0" sz="1200" b="0" i="0" u="none" strike="noStrike" kern="1200" cap="none" spc="5" normalizeH="0" baseline="0" noProof="0" dirty="0">
                <a:ln>
                  <a:noFill/>
                </a:ln>
                <a:solidFill>
                  <a:srgbClr val="7E7E7E"/>
                </a:solidFill>
                <a:effectLst/>
                <a:uLnTx/>
                <a:uFillTx/>
                <a:latin typeface="Arial"/>
                <a:ea typeface="+mn-ea"/>
                <a:cs typeface="Arial"/>
              </a:rPr>
              <a:t>2</a:t>
            </a:r>
            <a:r>
              <a:rPr kumimoji="0" sz="1200" b="0" i="0" u="none" strike="noStrike" kern="1200" cap="none" spc="0" normalizeH="0" baseline="0" noProof="0" dirty="0">
                <a:ln>
                  <a:noFill/>
                </a:ln>
                <a:solidFill>
                  <a:srgbClr val="7E7E7E"/>
                </a:solidFill>
                <a:effectLst/>
                <a:uLnTx/>
                <a:uFillTx/>
                <a:latin typeface="Arial"/>
                <a:ea typeface="+mn-ea"/>
                <a:cs typeface="Arial"/>
              </a:rPr>
              <a:t>018</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7E7E7E"/>
                </a:solidFill>
                <a:effectLst/>
                <a:uLnTx/>
                <a:uFillTx/>
                <a:latin typeface="Arial"/>
                <a:ea typeface="+mn-ea"/>
                <a:cs typeface="Arial"/>
              </a:rPr>
              <a:t>I</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5" normalizeH="0" baseline="0" noProof="0" dirty="0">
                <a:ln>
                  <a:noFill/>
                </a:ln>
                <a:solidFill>
                  <a:srgbClr val="7E7E7E"/>
                </a:solidFill>
                <a:effectLst/>
                <a:uLnTx/>
                <a:uFillTx/>
                <a:latin typeface="Arial"/>
                <a:ea typeface="+mn-ea"/>
                <a:cs typeface="Arial"/>
              </a:rPr>
              <a:t>e</a:t>
            </a:r>
            <a:r>
              <a:rPr kumimoji="0" sz="1200" b="0" i="0" u="none" strike="noStrike" kern="1200" cap="none" spc="0" normalizeH="0" baseline="0" noProof="0" dirty="0">
                <a:ln>
                  <a:noFill/>
                </a:ln>
                <a:solidFill>
                  <a:srgbClr val="7E7E7E"/>
                </a:solidFill>
                <a:effectLst/>
                <a:uLnTx/>
                <a:uFillTx/>
                <a:latin typeface="Arial"/>
                <a:ea typeface="+mn-ea"/>
                <a:cs typeface="Arial"/>
              </a:rPr>
              <a:t>stinal</a:t>
            </a:r>
            <a:r>
              <a:rPr kumimoji="0" sz="1200" b="0" i="0" u="none" strike="noStrike" kern="1200" cap="none" spc="-60" normalizeH="0" baseline="0" noProof="0" dirty="0">
                <a:ln>
                  <a:noFill/>
                </a:ln>
                <a:solidFill>
                  <a:srgbClr val="7E7E7E"/>
                </a:solidFill>
                <a:effectLst/>
                <a:uLnTx/>
                <a:uFillTx/>
                <a:latin typeface="Arial"/>
                <a:ea typeface="+mn-ea"/>
                <a:cs typeface="Arial"/>
              </a:rPr>
              <a:t> </a:t>
            </a:r>
            <a:r>
              <a:rPr kumimoji="0" sz="1200" b="0" i="0" u="none" strike="noStrike" kern="1200" cap="none" spc="-40" normalizeH="0" baseline="0" noProof="0" dirty="0">
                <a:ln>
                  <a:noFill/>
                </a:ln>
                <a:solidFill>
                  <a:srgbClr val="7E7E7E"/>
                </a:solidFill>
                <a:effectLst/>
                <a:uLnTx/>
                <a:uFillTx/>
                <a:latin typeface="Arial"/>
                <a:ea typeface="+mn-ea"/>
                <a:cs typeface="Arial"/>
              </a:rPr>
              <a:t>T</a:t>
            </a:r>
            <a:r>
              <a:rPr kumimoji="0" sz="1200" b="0" i="0" u="none" strike="noStrike" kern="1200" cap="none" spc="0" normalizeH="0" baseline="0" noProof="0" dirty="0">
                <a:ln>
                  <a:noFill/>
                </a:ln>
                <a:solidFill>
                  <a:srgbClr val="7E7E7E"/>
                </a:solidFill>
                <a:effectLst/>
                <a:uLnTx/>
                <a:uFillTx/>
                <a:latin typeface="Arial"/>
                <a:ea typeface="+mn-ea"/>
                <a:cs typeface="Arial"/>
              </a:rPr>
              <a:t>ranspla</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a:t>
            </a:r>
            <a:r>
              <a:rPr kumimoji="0" sz="1200" b="0" i="0" u="none" strike="noStrike" kern="1200" cap="none" spc="-5" normalizeH="0" baseline="0" noProof="0" dirty="0">
                <a:ln>
                  <a:noFill/>
                </a:ln>
                <a:solidFill>
                  <a:srgbClr val="7E7E7E"/>
                </a:solidFill>
                <a:effectLst/>
                <a:uLnTx/>
                <a:uFillTx/>
                <a:latin typeface="Arial"/>
                <a:ea typeface="+mn-ea"/>
                <a:cs typeface="Arial"/>
              </a:rPr>
              <a:t>g</a:t>
            </a:r>
            <a:r>
              <a:rPr kumimoji="0" sz="1200" b="0" i="0" u="none" strike="noStrike" kern="1200" cap="none" spc="0" normalizeH="0" baseline="0" noProof="0" dirty="0">
                <a:ln>
                  <a:noFill/>
                </a:ln>
                <a:solidFill>
                  <a:srgbClr val="7E7E7E"/>
                </a:solidFill>
                <a:effectLst/>
                <a:uLnTx/>
                <a:uFillTx/>
                <a:latin typeface="Arial"/>
                <a:ea typeface="+mn-ea"/>
                <a:cs typeface="Arial"/>
              </a:rPr>
              <a:t>istry</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Report</a:t>
            </a:r>
            <a:r>
              <a:rPr kumimoji="0" sz="1200" b="0" i="0" u="none" strike="noStrike" kern="1200" cap="none" spc="-25"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 </a:t>
            </a:r>
            <a:r>
              <a:rPr kumimoji="0" sz="1200" b="0" i="0" u="none" strike="noStrike" kern="1200" cap="none" spc="5" normalizeH="0" baseline="0" noProof="0" dirty="0">
                <a:ln>
                  <a:noFill/>
                </a:ln>
                <a:solidFill>
                  <a:srgbClr val="7E7E7E"/>
                </a:solidFill>
                <a:effectLst/>
                <a:uLnTx/>
                <a:uFillTx/>
                <a:latin typeface="Arial"/>
                <a:ea typeface="+mn-ea"/>
                <a:cs typeface="Arial"/>
              </a:rPr>
              <a:t>2</a:t>
            </a:r>
            <a:r>
              <a:rPr kumimoji="0" sz="1200" b="0" i="0" u="none" strike="noStrike" kern="1200" cap="none" spc="0" normalizeH="0" baseline="0" noProof="0" dirty="0">
                <a:ln>
                  <a:noFill/>
                </a:ln>
                <a:solidFill>
                  <a:srgbClr val="7E7E7E"/>
                </a:solidFill>
                <a:effectLst/>
                <a:uLnTx/>
                <a:uFillTx/>
                <a:latin typeface="Arial"/>
                <a:ea typeface="+mn-ea"/>
                <a:cs typeface="Arial"/>
              </a:rPr>
              <a:t>0</a:t>
            </a:r>
            <a:r>
              <a:rPr kumimoji="0" lang="en-US" sz="1200" b="0" i="0" u="none" strike="noStrike" kern="1200" cap="none" spc="0" normalizeH="0" baseline="0" noProof="0" dirty="0">
                <a:ln>
                  <a:noFill/>
                </a:ln>
                <a:solidFill>
                  <a:srgbClr val="7E7E7E"/>
                </a:solidFill>
                <a:effectLst/>
                <a:uLnTx/>
                <a:uFillTx/>
                <a:latin typeface="Arial"/>
                <a:ea typeface="+mn-ea"/>
                <a:cs typeface="Arial"/>
              </a:rPr>
              <a:t>25</a:t>
            </a:r>
            <a:endParaRPr kumimoji="0" sz="1200" b="0" i="0" u="none" strike="noStrike" kern="1200" cap="none" spc="0" normalizeH="0" baseline="0" noProof="0" dirty="0">
              <a:ln>
                <a:noFill/>
              </a:ln>
              <a:solidFill>
                <a:srgbClr val="7E7E7E"/>
              </a:solidFill>
              <a:effectLst/>
              <a:uLnTx/>
              <a:uFillTx/>
              <a:latin typeface="Arial"/>
              <a:ea typeface="+mn-ea"/>
              <a:cs typeface="Arial"/>
            </a:endParaRPr>
          </a:p>
        </p:txBody>
      </p:sp>
      <p:pic>
        <p:nvPicPr>
          <p:cNvPr id="9" name="Picture 8"/>
          <p:cNvPicPr>
            <a:picLocks noChangeAspect="1"/>
          </p:cNvPicPr>
          <p:nvPr/>
        </p:nvPicPr>
        <p:blipFill rotWithShape="1">
          <a:blip r:embed="rId5"/>
          <a:srcRect l="-833" t="13506" r="1240" b="39259"/>
          <a:stretch/>
        </p:blipFill>
        <p:spPr>
          <a:xfrm>
            <a:off x="609625" y="1571760"/>
            <a:ext cx="7467576" cy="1992227"/>
          </a:xfrm>
          <a:prstGeom prst="rect">
            <a:avLst/>
          </a:prstGeom>
        </p:spPr>
      </p:pic>
      <p:pic>
        <p:nvPicPr>
          <p:cNvPr id="10" name="Picture 9"/>
          <p:cNvPicPr>
            <a:picLocks noChangeAspect="1"/>
          </p:cNvPicPr>
          <p:nvPr/>
        </p:nvPicPr>
        <p:blipFill rotWithShape="1">
          <a:blip r:embed="rId6"/>
          <a:srcRect l="10511" t="14815" r="60321" b="40740"/>
          <a:stretch/>
        </p:blipFill>
        <p:spPr>
          <a:xfrm>
            <a:off x="1622712" y="3184062"/>
            <a:ext cx="2133698" cy="1828823"/>
          </a:xfrm>
          <a:prstGeom prst="rect">
            <a:avLst/>
          </a:prstGeom>
        </p:spPr>
      </p:pic>
      <p:pic>
        <p:nvPicPr>
          <p:cNvPr id="11" name="Picture 10"/>
          <p:cNvPicPr>
            <a:picLocks noChangeAspect="1"/>
          </p:cNvPicPr>
          <p:nvPr/>
        </p:nvPicPr>
        <p:blipFill rotWithShape="1">
          <a:blip r:embed="rId7"/>
          <a:srcRect l="10943" t="9259" r="516" b="33333"/>
          <a:stretch/>
        </p:blipFill>
        <p:spPr>
          <a:xfrm>
            <a:off x="4389893" y="3228995"/>
            <a:ext cx="3238476" cy="1181112"/>
          </a:xfrm>
          <a:prstGeom prst="rect">
            <a:avLst/>
          </a:prstGeom>
        </p:spPr>
      </p:pic>
      <p:sp>
        <p:nvSpPr>
          <p:cNvPr id="12" name="object 7"/>
          <p:cNvSpPr txBox="1">
            <a:spLocks/>
          </p:cNvSpPr>
          <p:nvPr/>
        </p:nvSpPr>
        <p:spPr>
          <a:xfrm>
            <a:off x="1962785" y="2803989"/>
            <a:ext cx="3828415" cy="276999"/>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
                <a:srgbClr val="333333"/>
              </a:buClr>
              <a:buSzTx/>
              <a:buFontTx/>
              <a:buNone/>
              <a:tabLst>
                <a:tab pos="355600" algn="l"/>
              </a:tabLst>
              <a:defRPr/>
            </a:pPr>
            <a:r>
              <a:rPr kumimoji="0" lang="en-US" sz="1800" b="0" i="0" u="none" strike="noStrike" kern="0" cap="none" spc="-20" normalizeH="0" baseline="0" noProof="0" dirty="0">
                <a:ln>
                  <a:noFill/>
                </a:ln>
                <a:solidFill>
                  <a:sysClr val="windowText" lastClr="000000"/>
                </a:solidFill>
                <a:effectLst/>
                <a:uLnTx/>
                <a:uFillTx/>
                <a:latin typeface="Calibri"/>
                <a:ea typeface="+mn-ea"/>
                <a:cs typeface="+mn-cs"/>
              </a:rPr>
              <a:t>Data Summary</a:t>
            </a:r>
            <a:endParaRPr kumimoji="0" lang="en-US" sz="20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13" name="object 7"/>
          <p:cNvSpPr txBox="1">
            <a:spLocks/>
          </p:cNvSpPr>
          <p:nvPr/>
        </p:nvSpPr>
        <p:spPr>
          <a:xfrm>
            <a:off x="5181600" y="2803988"/>
            <a:ext cx="3828415" cy="276999"/>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
                <a:srgbClr val="333333"/>
              </a:buClr>
              <a:buSzTx/>
              <a:buFontTx/>
              <a:buNone/>
              <a:tabLst>
                <a:tab pos="355600" algn="l"/>
              </a:tabLst>
              <a:defRPr/>
            </a:pPr>
            <a:r>
              <a:rPr kumimoji="0" lang="en-US" sz="1800" b="0" i="0" u="none" strike="noStrike" kern="0" cap="none" spc="-20" normalizeH="0" baseline="0" noProof="0" dirty="0">
                <a:ln>
                  <a:noFill/>
                </a:ln>
                <a:solidFill>
                  <a:sysClr val="windowText" lastClr="000000"/>
                </a:solidFill>
                <a:effectLst/>
                <a:uLnTx/>
                <a:uFillTx/>
                <a:latin typeface="Calibri"/>
                <a:ea typeface="+mn-ea"/>
                <a:cs typeface="+mn-cs"/>
              </a:rPr>
              <a:t>Patient List</a:t>
            </a:r>
            <a:endParaRPr kumimoji="0" lang="en-US" sz="20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14" name="object 6"/>
          <p:cNvSpPr txBox="1"/>
          <p:nvPr/>
        </p:nvSpPr>
        <p:spPr>
          <a:xfrm>
            <a:off x="151783" y="580800"/>
            <a:ext cx="8839200" cy="492443"/>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a:ea typeface="+mn-ea"/>
                <a:cs typeface="Arial"/>
              </a:rPr>
              <a:t>Individual Center Reports for IIRTA Members</a:t>
            </a:r>
            <a:endParaRPr kumimoji="0" sz="3200" b="0" i="0" u="none" strike="noStrike" kern="1200" cap="none" spc="0" normalizeH="0" baseline="0" noProof="0" dirty="0">
              <a:ln>
                <a:noFill/>
              </a:ln>
              <a:solidFill>
                <a:prstClr val="black"/>
              </a:solidFill>
              <a:effectLst/>
              <a:uLnTx/>
              <a:uFillTx/>
              <a:latin typeface="Arial"/>
              <a:ea typeface="+mn-ea"/>
              <a:cs typeface="Arial"/>
            </a:endParaRPr>
          </a:p>
        </p:txBody>
      </p:sp>
      <p:sp>
        <p:nvSpPr>
          <p:cNvPr id="15" name="object 7"/>
          <p:cNvSpPr txBox="1">
            <a:spLocks/>
          </p:cNvSpPr>
          <p:nvPr/>
        </p:nvSpPr>
        <p:spPr>
          <a:xfrm>
            <a:off x="838200" y="5217749"/>
            <a:ext cx="7696200" cy="553998"/>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algn="ctr" defTabSz="914400" rtl="0" eaLnBrk="1" fontAlgn="auto" latinLnBrk="0" hangingPunct="1">
              <a:lnSpc>
                <a:spcPct val="100000"/>
              </a:lnSpc>
              <a:spcBef>
                <a:spcPts val="0"/>
              </a:spcBef>
              <a:spcAft>
                <a:spcPts val="0"/>
              </a:spcAft>
              <a:buClr>
                <a:srgbClr val="333333"/>
              </a:buClr>
              <a:buSzTx/>
              <a:buFontTx/>
              <a:buNone/>
              <a:tabLst>
                <a:tab pos="355600" algn="l"/>
              </a:tabLst>
              <a:defRPr/>
            </a:pPr>
            <a:r>
              <a:rPr kumimoji="0" lang="en-US" sz="3600" b="0" i="0" u="none" strike="noStrike" kern="0" cap="none" spc="-20" normalizeH="0" baseline="0" noProof="0" dirty="0">
                <a:ln>
                  <a:noFill/>
                </a:ln>
                <a:solidFill>
                  <a:sysClr val="windowText" lastClr="000000"/>
                </a:solidFill>
                <a:effectLst/>
                <a:uLnTx/>
                <a:uFillTx/>
                <a:latin typeface="Calibri"/>
                <a:ea typeface="+mn-ea"/>
                <a:cs typeface="+mn-cs"/>
              </a:rPr>
              <a:t>Value for benchmarking and QI</a:t>
            </a:r>
            <a:endParaRPr kumimoji="0" lang="en-US" sz="3600" b="0" i="0" u="none" strike="noStrike" kern="0" cap="none" spc="0" normalizeH="0" baseline="0" noProof="0" dirty="0">
              <a:ln>
                <a:noFill/>
              </a:ln>
              <a:solidFill>
                <a:sysClr val="windowText" lastClr="000000"/>
              </a:solidFill>
              <a:effectLst/>
              <a:uLnTx/>
              <a:uFillTx/>
              <a:latin typeface="Arial"/>
              <a:ea typeface="+mn-ea"/>
              <a:cs typeface="Arial"/>
            </a:endParaRPr>
          </a:p>
        </p:txBody>
      </p:sp>
    </p:spTree>
    <p:extLst>
      <p:ext uri="{BB962C8B-B14F-4D97-AF65-F5344CB8AC3E}">
        <p14:creationId xmlns:p14="http://schemas.microsoft.com/office/powerpoint/2010/main" val="3677939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7E7E7E"/>
                </a:solidFill>
                <a:effectLst/>
                <a:uLnTx/>
                <a:uFillTx/>
                <a:latin typeface="Arial"/>
                <a:ea typeface="+mn-ea"/>
                <a:cs typeface="Arial"/>
              </a:rPr>
              <a:t>I</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5" normalizeH="0" baseline="0" noProof="0" dirty="0">
                <a:ln>
                  <a:noFill/>
                </a:ln>
                <a:solidFill>
                  <a:srgbClr val="7E7E7E"/>
                </a:solidFill>
                <a:effectLst/>
                <a:uLnTx/>
                <a:uFillTx/>
                <a:latin typeface="Arial"/>
                <a:ea typeface="+mn-ea"/>
                <a:cs typeface="Arial"/>
              </a:rPr>
              <a:t>e</a:t>
            </a:r>
            <a:r>
              <a:rPr kumimoji="0" sz="1200" b="0" i="0" u="none" strike="noStrike" kern="1200" cap="none" spc="0" normalizeH="0" baseline="0" noProof="0" dirty="0">
                <a:ln>
                  <a:noFill/>
                </a:ln>
                <a:solidFill>
                  <a:srgbClr val="7E7E7E"/>
                </a:solidFill>
                <a:effectLst/>
                <a:uLnTx/>
                <a:uFillTx/>
                <a:latin typeface="Arial"/>
                <a:ea typeface="+mn-ea"/>
                <a:cs typeface="Arial"/>
              </a:rPr>
              <a:t>stinal</a:t>
            </a:r>
            <a:r>
              <a:rPr kumimoji="0" sz="1200" b="0" i="0" u="none" strike="noStrike" kern="1200" cap="none" spc="-60" normalizeH="0" baseline="0" noProof="0" dirty="0">
                <a:ln>
                  <a:noFill/>
                </a:ln>
                <a:solidFill>
                  <a:srgbClr val="7E7E7E"/>
                </a:solidFill>
                <a:effectLst/>
                <a:uLnTx/>
                <a:uFillTx/>
                <a:latin typeface="Arial"/>
                <a:ea typeface="+mn-ea"/>
                <a:cs typeface="Arial"/>
              </a:rPr>
              <a:t> </a:t>
            </a:r>
            <a:r>
              <a:rPr kumimoji="0" sz="1200" b="0" i="0" u="none" strike="noStrike" kern="1200" cap="none" spc="-40" normalizeH="0" baseline="0" noProof="0" dirty="0">
                <a:ln>
                  <a:noFill/>
                </a:ln>
                <a:solidFill>
                  <a:srgbClr val="7E7E7E"/>
                </a:solidFill>
                <a:effectLst/>
                <a:uLnTx/>
                <a:uFillTx/>
                <a:latin typeface="Arial"/>
                <a:ea typeface="+mn-ea"/>
                <a:cs typeface="Arial"/>
              </a:rPr>
              <a:t>T</a:t>
            </a:r>
            <a:r>
              <a:rPr kumimoji="0" sz="1200" b="0" i="0" u="none" strike="noStrike" kern="1200" cap="none" spc="0" normalizeH="0" baseline="0" noProof="0" dirty="0">
                <a:ln>
                  <a:noFill/>
                </a:ln>
                <a:solidFill>
                  <a:srgbClr val="7E7E7E"/>
                </a:solidFill>
                <a:effectLst/>
                <a:uLnTx/>
                <a:uFillTx/>
                <a:latin typeface="Arial"/>
                <a:ea typeface="+mn-ea"/>
                <a:cs typeface="Arial"/>
              </a:rPr>
              <a:t>ranspla</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a:t>
            </a:r>
            <a:r>
              <a:rPr kumimoji="0" sz="1200" b="0" i="0" u="none" strike="noStrike" kern="1200" cap="none" spc="-5" normalizeH="0" baseline="0" noProof="0" dirty="0">
                <a:ln>
                  <a:noFill/>
                </a:ln>
                <a:solidFill>
                  <a:srgbClr val="7E7E7E"/>
                </a:solidFill>
                <a:effectLst/>
                <a:uLnTx/>
                <a:uFillTx/>
                <a:latin typeface="Arial"/>
                <a:ea typeface="+mn-ea"/>
                <a:cs typeface="Arial"/>
              </a:rPr>
              <a:t>g</a:t>
            </a:r>
            <a:r>
              <a:rPr kumimoji="0" sz="1200" b="0" i="0" u="none" strike="noStrike" kern="1200" cap="none" spc="0" normalizeH="0" baseline="0" noProof="0" dirty="0">
                <a:ln>
                  <a:noFill/>
                </a:ln>
                <a:solidFill>
                  <a:srgbClr val="7E7E7E"/>
                </a:solidFill>
                <a:effectLst/>
                <a:uLnTx/>
                <a:uFillTx/>
                <a:latin typeface="Arial"/>
                <a:ea typeface="+mn-ea"/>
                <a:cs typeface="Arial"/>
              </a:rPr>
              <a:t>istry</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Report</a:t>
            </a:r>
            <a:r>
              <a:rPr kumimoji="0" sz="1200" b="0" i="0" u="none" strike="noStrike" kern="1200" cap="none" spc="-1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 </a:t>
            </a:r>
            <a:r>
              <a:rPr kumimoji="0" sz="1200" b="0" i="0" u="none" strike="noStrike" kern="1200" cap="none" spc="5" normalizeH="0" baseline="0" noProof="0" dirty="0">
                <a:ln>
                  <a:noFill/>
                </a:ln>
                <a:solidFill>
                  <a:srgbClr val="7E7E7E"/>
                </a:solidFill>
                <a:effectLst/>
                <a:uLnTx/>
                <a:uFillTx/>
                <a:latin typeface="Arial"/>
                <a:ea typeface="+mn-ea"/>
                <a:cs typeface="Arial"/>
              </a:rPr>
              <a:t>2</a:t>
            </a:r>
            <a:r>
              <a:rPr kumimoji="0" sz="1200" b="0" i="0" u="none" strike="noStrike" kern="1200" cap="none" spc="0" normalizeH="0" baseline="0" noProof="0" dirty="0">
                <a:ln>
                  <a:noFill/>
                </a:ln>
                <a:solidFill>
                  <a:srgbClr val="7E7E7E"/>
                </a:solidFill>
                <a:effectLst/>
                <a:uLnTx/>
                <a:uFillTx/>
                <a:latin typeface="Arial"/>
                <a:ea typeface="+mn-ea"/>
                <a:cs typeface="Arial"/>
              </a:rPr>
              <a:t>018</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a:spLocks noGrp="1"/>
          </p:cNvSpPr>
          <p:nvPr>
            <p:ph type="title"/>
          </p:nvPr>
        </p:nvSpPr>
        <p:spPr>
          <a:xfrm>
            <a:off x="762000" y="270097"/>
            <a:ext cx="7702295" cy="758848"/>
          </a:xfrm>
          <a:prstGeom prst="rect">
            <a:avLst/>
          </a:prstGeom>
        </p:spPr>
        <p:txBody>
          <a:bodyPr vert="horz" wrap="square" lIns="0" tIns="141909" rIns="0" bIns="0" rtlCol="0">
            <a:spAutoFit/>
          </a:bodyPr>
          <a:lstStyle/>
          <a:p>
            <a:pPr marL="1416050">
              <a:lnSpc>
                <a:spcPts val="4795"/>
              </a:lnSpc>
            </a:pPr>
            <a:r>
              <a:rPr lang="en-US" spc="-30" dirty="0"/>
              <a:t>Future IITR Opportunities</a:t>
            </a:r>
            <a:endParaRPr spc="-25" dirty="0"/>
          </a:p>
        </p:txBody>
      </p:sp>
      <p:sp>
        <p:nvSpPr>
          <p:cNvPr id="7" name="object 7"/>
          <p:cNvSpPr txBox="1"/>
          <p:nvPr/>
        </p:nvSpPr>
        <p:spPr>
          <a:xfrm>
            <a:off x="228600" y="1062399"/>
            <a:ext cx="8915399" cy="2885405"/>
          </a:xfrm>
          <a:prstGeom prst="rect">
            <a:avLst/>
          </a:prstGeom>
        </p:spPr>
        <p:txBody>
          <a:bodyPr vert="horz" wrap="square" lIns="0" tIns="0" rIns="0" bIns="0" rtlCol="0">
            <a:spAutoFit/>
          </a:bodyPr>
          <a:lstStyle/>
          <a:p>
            <a:pPr marL="354965" marR="83185" indent="-342265">
              <a:buClr>
                <a:srgbClr val="333333"/>
              </a:buClr>
              <a:buFont typeface="Gill Sans MT"/>
              <a:buChar char="•"/>
              <a:tabLst>
                <a:tab pos="355600" algn="l"/>
              </a:tabLst>
              <a:defRPr/>
            </a:pPr>
            <a:r>
              <a:rPr kumimoji="0" lang="en-US" sz="3600" b="0" i="0" u="none" strike="noStrike" kern="1200" cap="none" spc="0" normalizeH="0" baseline="0" noProof="0" dirty="0">
                <a:ln>
                  <a:noFill/>
                </a:ln>
                <a:solidFill>
                  <a:srgbClr val="333333"/>
                </a:solidFill>
                <a:effectLst/>
                <a:uLnTx/>
                <a:uFillTx/>
                <a:latin typeface="Gill Sans MT"/>
                <a:ea typeface="+mn-ea"/>
                <a:cs typeface="Gill Sans MT"/>
              </a:rPr>
              <a:t>Promote the use of center da</a:t>
            </a:r>
            <a:r>
              <a:rPr kumimoji="0" lang="en-US" sz="3600" b="0" i="0" u="none" strike="noStrike" kern="1200" cap="none" spc="-15" normalizeH="0" baseline="0" noProof="0" dirty="0">
                <a:ln>
                  <a:noFill/>
                </a:ln>
                <a:solidFill>
                  <a:srgbClr val="333333"/>
                </a:solidFill>
                <a:effectLst/>
                <a:uLnTx/>
                <a:uFillTx/>
                <a:latin typeface="Gill Sans MT"/>
                <a:ea typeface="+mn-ea"/>
                <a:cs typeface="Gill Sans MT"/>
              </a:rPr>
              <a:t>s</a:t>
            </a:r>
            <a:r>
              <a:rPr kumimoji="0" lang="en-US" sz="3600" b="0" i="0" u="none" strike="noStrike" kern="1200" cap="none" spc="0" normalizeH="0" baseline="0" noProof="0" dirty="0">
                <a:ln>
                  <a:noFill/>
                </a:ln>
                <a:solidFill>
                  <a:srgbClr val="333333"/>
                </a:solidFill>
                <a:effectLst/>
                <a:uLnTx/>
                <a:uFillTx/>
                <a:latin typeface="Gill Sans MT"/>
                <a:ea typeface="+mn-ea"/>
                <a:cs typeface="Gill Sans MT"/>
              </a:rPr>
              <a:t>hboards (QI)</a:t>
            </a:r>
            <a:endParaRPr kumimoji="0" lang="en-US" sz="3600" b="0" i="0" u="none" strike="noStrike" kern="1200" cap="none" spc="-20" normalizeH="0" baseline="0" noProof="0" dirty="0">
              <a:ln>
                <a:noFill/>
              </a:ln>
              <a:solidFill>
                <a:srgbClr val="333333"/>
              </a:solidFill>
              <a:effectLst/>
              <a:uLnTx/>
              <a:uFillTx/>
              <a:latin typeface="Gill Sans MT"/>
              <a:ea typeface="+mn-ea"/>
              <a:cs typeface="Gill Sans MT"/>
            </a:endParaRPr>
          </a:p>
          <a:p>
            <a:pPr marL="354965" marR="83185" lvl="0" indent="-342265" algn="l" defTabSz="914400" rtl="0" eaLnBrk="1" fontAlgn="auto" latinLnBrk="0" hangingPunct="1">
              <a:lnSpc>
                <a:spcPct val="100000"/>
              </a:lnSpc>
              <a:spcBef>
                <a:spcPts val="0"/>
              </a:spcBef>
              <a:spcAft>
                <a:spcPts val="0"/>
              </a:spcAft>
              <a:buClr>
                <a:srgbClr val="333333"/>
              </a:buClr>
              <a:buSzTx/>
              <a:buFont typeface="Gill Sans MT"/>
              <a:buChar char="•"/>
              <a:tabLst>
                <a:tab pos="355600" algn="l"/>
              </a:tabLst>
              <a:defRPr/>
            </a:pPr>
            <a:r>
              <a:rPr kumimoji="0" lang="en-US" sz="3600" b="0" i="0" u="none" strike="noStrike" kern="1200" cap="none" spc="-20" normalizeH="0" baseline="0" noProof="0" dirty="0">
                <a:ln>
                  <a:noFill/>
                </a:ln>
                <a:solidFill>
                  <a:srgbClr val="333333"/>
                </a:solidFill>
                <a:effectLst/>
                <a:uLnTx/>
                <a:uFillTx/>
                <a:latin typeface="Gill Sans MT"/>
                <a:ea typeface="+mn-ea"/>
                <a:cs typeface="Gill Sans MT"/>
              </a:rPr>
              <a:t>Streamline IRB &amp; DUA process</a:t>
            </a:r>
          </a:p>
          <a:p>
            <a:pPr marL="354965" marR="0" lvl="0" indent="-342265" algn="l" defTabSz="914400" rtl="0" eaLnBrk="1" fontAlgn="auto" latinLnBrk="0" hangingPunct="1">
              <a:lnSpc>
                <a:spcPct val="100000"/>
              </a:lnSpc>
              <a:spcBef>
                <a:spcPts val="860"/>
              </a:spcBef>
              <a:spcAft>
                <a:spcPts val="0"/>
              </a:spcAft>
              <a:buClr>
                <a:srgbClr val="333333"/>
              </a:buClr>
              <a:buSzTx/>
              <a:buFont typeface="Gill Sans MT"/>
              <a:buChar char="•"/>
              <a:tabLst>
                <a:tab pos="355600" algn="l"/>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Explore linkage between existing registries &amp; the IITR </a:t>
            </a:r>
            <a:r>
              <a:rPr lang="en-US" sz="3600" dirty="0">
                <a:solidFill>
                  <a:prstClr val="black"/>
                </a:solidFill>
                <a:latin typeface="Calibri" panose="020F0502020204030204" pitchFamily="34" charset="0"/>
              </a:rPr>
              <a:t>through </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IIRTA Chapters </a:t>
            </a:r>
            <a:endParaRPr kumimoji="0" lang="en-US" sz="3600" b="0" i="0" u="none" strike="noStrike" kern="1200" cap="none" spc="-20" normalizeH="0" baseline="0" noProof="0" dirty="0">
              <a:ln>
                <a:noFill/>
              </a:ln>
              <a:solidFill>
                <a:srgbClr val="333333"/>
              </a:solidFill>
              <a:effectLst/>
              <a:uLnTx/>
              <a:uFillTx/>
              <a:latin typeface="Gill Sans MT"/>
              <a:ea typeface="+mn-ea"/>
              <a:cs typeface="Gill Sans MT"/>
            </a:endParaRPr>
          </a:p>
          <a:p>
            <a:pPr marL="354965" marR="83185" lvl="0" indent="-342265" algn="l" defTabSz="914400" rtl="0" eaLnBrk="1" fontAlgn="auto" latinLnBrk="0" hangingPunct="1">
              <a:lnSpc>
                <a:spcPct val="100000"/>
              </a:lnSpc>
              <a:spcBef>
                <a:spcPts val="0"/>
              </a:spcBef>
              <a:spcAft>
                <a:spcPts val="0"/>
              </a:spcAft>
              <a:buClr>
                <a:srgbClr val="333333"/>
              </a:buClr>
              <a:buSzTx/>
              <a:buFont typeface="Gill Sans MT"/>
              <a:buChar char="•"/>
              <a:tabLst>
                <a:tab pos="355600" algn="l"/>
              </a:tabLst>
              <a:defRPr/>
            </a:pPr>
            <a:r>
              <a:rPr kumimoji="0" sz="3600" b="0" i="0" u="none" strike="noStrike" kern="1200" cap="none" spc="-20" normalizeH="0" baseline="0" noProof="0" dirty="0">
                <a:ln>
                  <a:noFill/>
                </a:ln>
                <a:solidFill>
                  <a:srgbClr val="333333"/>
                </a:solidFill>
                <a:effectLst/>
                <a:uLnTx/>
                <a:uFillTx/>
                <a:latin typeface="Gill Sans MT"/>
                <a:ea typeface="+mn-ea"/>
                <a:cs typeface="Gill Sans MT"/>
              </a:rPr>
              <a:t>Encourage</a:t>
            </a:r>
            <a:r>
              <a:rPr kumimoji="0" sz="3600" b="0" i="0" u="none" strike="noStrike" kern="1200" cap="none" spc="0" normalizeH="0" baseline="0" noProof="0" dirty="0">
                <a:ln>
                  <a:noFill/>
                </a:ln>
                <a:solidFill>
                  <a:srgbClr val="333333"/>
                </a:solidFill>
                <a:effectLst/>
                <a:uLnTx/>
                <a:uFillTx/>
                <a:latin typeface="Gill Sans MT"/>
                <a:ea typeface="+mn-ea"/>
                <a:cs typeface="Gill Sans MT"/>
              </a:rPr>
              <a:t> </a:t>
            </a:r>
            <a:r>
              <a:rPr kumimoji="0" sz="3600" b="0" i="0" u="none" strike="noStrike" kern="1200" cap="none" spc="-20" normalizeH="0" baseline="0" noProof="0" dirty="0">
                <a:ln>
                  <a:noFill/>
                </a:ln>
                <a:solidFill>
                  <a:srgbClr val="333333"/>
                </a:solidFill>
                <a:effectLst/>
                <a:uLnTx/>
                <a:uFillTx/>
                <a:latin typeface="Gill Sans MT"/>
                <a:ea typeface="+mn-ea"/>
                <a:cs typeface="Gill Sans MT"/>
              </a:rPr>
              <a:t>continu</a:t>
            </a:r>
            <a:r>
              <a:rPr kumimoji="0" sz="3600" b="0" i="0" u="none" strike="noStrike" kern="1200" cap="none" spc="-10" normalizeH="0" baseline="0" noProof="0" dirty="0">
                <a:ln>
                  <a:noFill/>
                </a:ln>
                <a:solidFill>
                  <a:srgbClr val="333333"/>
                </a:solidFill>
                <a:effectLst/>
                <a:uLnTx/>
                <a:uFillTx/>
                <a:latin typeface="Gill Sans MT"/>
                <a:ea typeface="+mn-ea"/>
                <a:cs typeface="Gill Sans MT"/>
              </a:rPr>
              <a:t>o</a:t>
            </a:r>
            <a:r>
              <a:rPr kumimoji="0" sz="3600" b="0" i="0" u="none" strike="noStrike" kern="1200" cap="none" spc="-20" normalizeH="0" baseline="0" noProof="0" dirty="0">
                <a:ln>
                  <a:noFill/>
                </a:ln>
                <a:solidFill>
                  <a:srgbClr val="333333"/>
                </a:solidFill>
                <a:effectLst/>
                <a:uLnTx/>
                <a:uFillTx/>
                <a:latin typeface="Gill Sans MT"/>
                <a:ea typeface="+mn-ea"/>
                <a:cs typeface="Gill Sans MT"/>
              </a:rPr>
              <a:t>us</a:t>
            </a:r>
            <a:r>
              <a:rPr kumimoji="0" sz="3600" b="0" i="0" u="none" strike="noStrike" kern="1200" cap="none" spc="-10" normalizeH="0" baseline="0" noProof="0" dirty="0">
                <a:ln>
                  <a:noFill/>
                </a:ln>
                <a:solidFill>
                  <a:srgbClr val="333333"/>
                </a:solidFill>
                <a:effectLst/>
                <a:uLnTx/>
                <a:uFillTx/>
                <a:latin typeface="Gill Sans MT"/>
                <a:ea typeface="+mn-ea"/>
                <a:cs typeface="Gill Sans MT"/>
              </a:rPr>
              <a:t> </a:t>
            </a:r>
            <a:r>
              <a:rPr kumimoji="0" sz="3600" b="0" i="0" u="none" strike="noStrike" kern="1200" cap="none" spc="-20" normalizeH="0" baseline="0" noProof="0" dirty="0">
                <a:ln>
                  <a:noFill/>
                </a:ln>
                <a:solidFill>
                  <a:srgbClr val="333333"/>
                </a:solidFill>
                <a:effectLst/>
                <a:uLnTx/>
                <a:uFillTx/>
                <a:latin typeface="Gill Sans MT"/>
                <a:ea typeface="+mn-ea"/>
                <a:cs typeface="Gill Sans MT"/>
              </a:rPr>
              <a:t>data</a:t>
            </a:r>
            <a:r>
              <a:rPr kumimoji="0" sz="3600" b="0" i="0" u="none" strike="noStrike" kern="1200" cap="none" spc="-5" normalizeH="0" baseline="0" noProof="0" dirty="0">
                <a:ln>
                  <a:noFill/>
                </a:ln>
                <a:solidFill>
                  <a:srgbClr val="333333"/>
                </a:solidFill>
                <a:effectLst/>
                <a:uLnTx/>
                <a:uFillTx/>
                <a:latin typeface="Gill Sans MT"/>
                <a:ea typeface="+mn-ea"/>
                <a:cs typeface="Gill Sans MT"/>
              </a:rPr>
              <a:t> </a:t>
            </a:r>
            <a:r>
              <a:rPr kumimoji="0" sz="3600" b="0" i="0" u="none" strike="noStrike" kern="1200" cap="none" spc="0" normalizeH="0" baseline="0" noProof="0" dirty="0">
                <a:ln>
                  <a:noFill/>
                </a:ln>
                <a:solidFill>
                  <a:srgbClr val="333333"/>
                </a:solidFill>
                <a:effectLst/>
                <a:uLnTx/>
                <a:uFillTx/>
                <a:latin typeface="Gill Sans MT"/>
                <a:ea typeface="+mn-ea"/>
                <a:cs typeface="Gill Sans MT"/>
              </a:rPr>
              <a:t>en</a:t>
            </a:r>
            <a:r>
              <a:rPr kumimoji="0" sz="3600" b="0" i="0" u="none" strike="noStrike" kern="1200" cap="none" spc="5" normalizeH="0" baseline="0" noProof="0" dirty="0">
                <a:ln>
                  <a:noFill/>
                </a:ln>
                <a:solidFill>
                  <a:srgbClr val="333333"/>
                </a:solidFill>
                <a:effectLst/>
                <a:uLnTx/>
                <a:uFillTx/>
                <a:latin typeface="Gill Sans MT"/>
                <a:ea typeface="+mn-ea"/>
                <a:cs typeface="Gill Sans MT"/>
              </a:rPr>
              <a:t>t</a:t>
            </a:r>
            <a:r>
              <a:rPr kumimoji="0" sz="3600" b="0" i="0" u="none" strike="noStrike" kern="1200" cap="none" spc="-15" normalizeH="0" baseline="0" noProof="0" dirty="0">
                <a:ln>
                  <a:noFill/>
                </a:ln>
                <a:solidFill>
                  <a:srgbClr val="333333"/>
                </a:solidFill>
                <a:effectLst/>
                <a:uLnTx/>
                <a:uFillTx/>
                <a:latin typeface="Gill Sans MT"/>
                <a:ea typeface="+mn-ea"/>
                <a:cs typeface="Gill Sans MT"/>
              </a:rPr>
              <a:t>ry</a:t>
            </a:r>
            <a:endParaRPr kumimoji="0" lang="en-US" sz="3600" b="0" i="0" u="none" strike="noStrike" kern="1200" cap="none" spc="-20" normalizeH="0" baseline="0" noProof="0" dirty="0">
              <a:ln>
                <a:noFill/>
              </a:ln>
              <a:solidFill>
                <a:srgbClr val="333333"/>
              </a:solidFill>
              <a:effectLst/>
              <a:uLnTx/>
              <a:uFillTx/>
              <a:latin typeface="Gill Sans MT"/>
              <a:ea typeface="+mn-ea"/>
              <a:cs typeface="Gill Sans MT"/>
            </a:endParaRPr>
          </a:p>
        </p:txBody>
      </p:sp>
      <p:sp>
        <p:nvSpPr>
          <p:cNvPr id="8" name="object 8"/>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7E7E7E"/>
                </a:solidFill>
                <a:effectLst/>
                <a:uLnTx/>
                <a:uFillTx/>
                <a:latin typeface="Arial"/>
                <a:ea typeface="+mn-ea"/>
                <a:cs typeface="Arial"/>
              </a:rPr>
              <a:t>I</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5" normalizeH="0" baseline="0" noProof="0" dirty="0">
                <a:ln>
                  <a:noFill/>
                </a:ln>
                <a:solidFill>
                  <a:srgbClr val="7E7E7E"/>
                </a:solidFill>
                <a:effectLst/>
                <a:uLnTx/>
                <a:uFillTx/>
                <a:latin typeface="Arial"/>
                <a:ea typeface="+mn-ea"/>
                <a:cs typeface="Arial"/>
              </a:rPr>
              <a:t>e</a:t>
            </a:r>
            <a:r>
              <a:rPr kumimoji="0" sz="1200" b="0" i="0" u="none" strike="noStrike" kern="1200" cap="none" spc="0" normalizeH="0" baseline="0" noProof="0" dirty="0">
                <a:ln>
                  <a:noFill/>
                </a:ln>
                <a:solidFill>
                  <a:srgbClr val="7E7E7E"/>
                </a:solidFill>
                <a:effectLst/>
                <a:uLnTx/>
                <a:uFillTx/>
                <a:latin typeface="Arial"/>
                <a:ea typeface="+mn-ea"/>
                <a:cs typeface="Arial"/>
              </a:rPr>
              <a:t>stinal</a:t>
            </a:r>
            <a:r>
              <a:rPr kumimoji="0" sz="1200" b="0" i="0" u="none" strike="noStrike" kern="1200" cap="none" spc="-60" normalizeH="0" baseline="0" noProof="0" dirty="0">
                <a:ln>
                  <a:noFill/>
                </a:ln>
                <a:solidFill>
                  <a:srgbClr val="7E7E7E"/>
                </a:solidFill>
                <a:effectLst/>
                <a:uLnTx/>
                <a:uFillTx/>
                <a:latin typeface="Arial"/>
                <a:ea typeface="+mn-ea"/>
                <a:cs typeface="Arial"/>
              </a:rPr>
              <a:t> </a:t>
            </a:r>
            <a:r>
              <a:rPr kumimoji="0" sz="1200" b="0" i="0" u="none" strike="noStrike" kern="1200" cap="none" spc="-40" normalizeH="0" baseline="0" noProof="0" dirty="0">
                <a:ln>
                  <a:noFill/>
                </a:ln>
                <a:solidFill>
                  <a:srgbClr val="7E7E7E"/>
                </a:solidFill>
                <a:effectLst/>
                <a:uLnTx/>
                <a:uFillTx/>
                <a:latin typeface="Arial"/>
                <a:ea typeface="+mn-ea"/>
                <a:cs typeface="Arial"/>
              </a:rPr>
              <a:t>T</a:t>
            </a:r>
            <a:r>
              <a:rPr kumimoji="0" sz="1200" b="0" i="0" u="none" strike="noStrike" kern="1200" cap="none" spc="0" normalizeH="0" baseline="0" noProof="0" dirty="0">
                <a:ln>
                  <a:noFill/>
                </a:ln>
                <a:solidFill>
                  <a:srgbClr val="7E7E7E"/>
                </a:solidFill>
                <a:effectLst/>
                <a:uLnTx/>
                <a:uFillTx/>
                <a:latin typeface="Arial"/>
                <a:ea typeface="+mn-ea"/>
                <a:cs typeface="Arial"/>
              </a:rPr>
              <a:t>ranspla</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a:t>
            </a:r>
            <a:r>
              <a:rPr kumimoji="0" sz="1200" b="0" i="0" u="none" strike="noStrike" kern="1200" cap="none" spc="-5" normalizeH="0" baseline="0" noProof="0" dirty="0">
                <a:ln>
                  <a:noFill/>
                </a:ln>
                <a:solidFill>
                  <a:srgbClr val="7E7E7E"/>
                </a:solidFill>
                <a:effectLst/>
                <a:uLnTx/>
                <a:uFillTx/>
                <a:latin typeface="Arial"/>
                <a:ea typeface="+mn-ea"/>
                <a:cs typeface="Arial"/>
              </a:rPr>
              <a:t>g</a:t>
            </a:r>
            <a:r>
              <a:rPr kumimoji="0" sz="1200" b="0" i="0" u="none" strike="noStrike" kern="1200" cap="none" spc="0" normalizeH="0" baseline="0" noProof="0" dirty="0">
                <a:ln>
                  <a:noFill/>
                </a:ln>
                <a:solidFill>
                  <a:srgbClr val="7E7E7E"/>
                </a:solidFill>
                <a:effectLst/>
                <a:uLnTx/>
                <a:uFillTx/>
                <a:latin typeface="Arial"/>
                <a:ea typeface="+mn-ea"/>
                <a:cs typeface="Arial"/>
              </a:rPr>
              <a:t>istry</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Report</a:t>
            </a:r>
            <a:r>
              <a:rPr kumimoji="0" sz="1200" b="0" i="0" u="none" strike="noStrike" kern="1200" cap="none" spc="-25"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 </a:t>
            </a:r>
            <a:r>
              <a:rPr kumimoji="0" sz="1200" b="0" i="0" u="none" strike="noStrike" kern="1200" cap="none" spc="5" normalizeH="0" baseline="0" noProof="0" dirty="0">
                <a:ln>
                  <a:noFill/>
                </a:ln>
                <a:solidFill>
                  <a:srgbClr val="7E7E7E"/>
                </a:solidFill>
                <a:effectLst/>
                <a:uLnTx/>
                <a:uFillTx/>
                <a:latin typeface="Arial"/>
                <a:ea typeface="+mn-ea"/>
                <a:cs typeface="Arial"/>
              </a:rPr>
              <a:t>2</a:t>
            </a:r>
            <a:r>
              <a:rPr kumimoji="0" sz="1200" b="0" i="0" u="none" strike="noStrike" kern="1200" cap="none" spc="0" normalizeH="0" baseline="0" noProof="0" dirty="0">
                <a:ln>
                  <a:noFill/>
                </a:ln>
                <a:solidFill>
                  <a:srgbClr val="7E7E7E"/>
                </a:solidFill>
                <a:effectLst/>
                <a:uLnTx/>
                <a:uFillTx/>
                <a:latin typeface="Arial"/>
                <a:ea typeface="+mn-ea"/>
                <a:cs typeface="Arial"/>
              </a:rPr>
              <a:t>0</a:t>
            </a:r>
            <a:r>
              <a:rPr kumimoji="0" lang="en-US" sz="1200" b="0" i="0" u="none" strike="noStrike" kern="1200" cap="none" spc="0" normalizeH="0" baseline="0" noProof="0" dirty="0">
                <a:ln>
                  <a:noFill/>
                </a:ln>
                <a:solidFill>
                  <a:srgbClr val="7E7E7E"/>
                </a:solidFill>
                <a:effectLst/>
                <a:uLnTx/>
                <a:uFillTx/>
                <a:latin typeface="Arial"/>
                <a:ea typeface="+mn-ea"/>
                <a:cs typeface="Arial"/>
              </a:rPr>
              <a:t>25</a:t>
            </a:r>
            <a:endParaRPr kumimoji="0" sz="1200" b="0" i="0" u="none" strike="noStrike" kern="1200" cap="none" spc="0" normalizeH="0" baseline="0" noProof="0" dirty="0">
              <a:ln>
                <a:noFill/>
              </a:ln>
              <a:solidFill>
                <a:srgbClr val="7E7E7E"/>
              </a:solidFill>
              <a:effectLst/>
              <a:uLnTx/>
              <a:uFillTx/>
              <a:latin typeface="Arial"/>
              <a:ea typeface="+mn-ea"/>
              <a:cs typeface="Arial"/>
            </a:endParaRPr>
          </a:p>
        </p:txBody>
      </p:sp>
    </p:spTree>
    <p:extLst>
      <p:ext uri="{BB962C8B-B14F-4D97-AF65-F5344CB8AC3E}">
        <p14:creationId xmlns:p14="http://schemas.microsoft.com/office/powerpoint/2010/main" val="2901704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7E7E7E"/>
                </a:solidFill>
                <a:effectLst/>
                <a:uLnTx/>
                <a:uFillTx/>
                <a:latin typeface="Arial"/>
                <a:ea typeface="+mn-ea"/>
                <a:cs typeface="Arial"/>
              </a:rPr>
              <a:t>I</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5" normalizeH="0" baseline="0" noProof="0" dirty="0">
                <a:ln>
                  <a:noFill/>
                </a:ln>
                <a:solidFill>
                  <a:srgbClr val="7E7E7E"/>
                </a:solidFill>
                <a:effectLst/>
                <a:uLnTx/>
                <a:uFillTx/>
                <a:latin typeface="Arial"/>
                <a:ea typeface="+mn-ea"/>
                <a:cs typeface="Arial"/>
              </a:rPr>
              <a:t>e</a:t>
            </a:r>
            <a:r>
              <a:rPr kumimoji="0" sz="1200" b="0" i="0" u="none" strike="noStrike" kern="1200" cap="none" spc="0" normalizeH="0" baseline="0" noProof="0" dirty="0">
                <a:ln>
                  <a:noFill/>
                </a:ln>
                <a:solidFill>
                  <a:srgbClr val="7E7E7E"/>
                </a:solidFill>
                <a:effectLst/>
                <a:uLnTx/>
                <a:uFillTx/>
                <a:latin typeface="Arial"/>
                <a:ea typeface="+mn-ea"/>
                <a:cs typeface="Arial"/>
              </a:rPr>
              <a:t>stinal</a:t>
            </a:r>
            <a:r>
              <a:rPr kumimoji="0" sz="1200" b="0" i="0" u="none" strike="noStrike" kern="1200" cap="none" spc="-60" normalizeH="0" baseline="0" noProof="0" dirty="0">
                <a:ln>
                  <a:noFill/>
                </a:ln>
                <a:solidFill>
                  <a:srgbClr val="7E7E7E"/>
                </a:solidFill>
                <a:effectLst/>
                <a:uLnTx/>
                <a:uFillTx/>
                <a:latin typeface="Arial"/>
                <a:ea typeface="+mn-ea"/>
                <a:cs typeface="Arial"/>
              </a:rPr>
              <a:t> </a:t>
            </a:r>
            <a:r>
              <a:rPr kumimoji="0" sz="1200" b="0" i="0" u="none" strike="noStrike" kern="1200" cap="none" spc="-40" normalizeH="0" baseline="0" noProof="0" dirty="0">
                <a:ln>
                  <a:noFill/>
                </a:ln>
                <a:solidFill>
                  <a:srgbClr val="7E7E7E"/>
                </a:solidFill>
                <a:effectLst/>
                <a:uLnTx/>
                <a:uFillTx/>
                <a:latin typeface="Arial"/>
                <a:ea typeface="+mn-ea"/>
                <a:cs typeface="Arial"/>
              </a:rPr>
              <a:t>T</a:t>
            </a:r>
            <a:r>
              <a:rPr kumimoji="0" sz="1200" b="0" i="0" u="none" strike="noStrike" kern="1200" cap="none" spc="0" normalizeH="0" baseline="0" noProof="0" dirty="0">
                <a:ln>
                  <a:noFill/>
                </a:ln>
                <a:solidFill>
                  <a:srgbClr val="7E7E7E"/>
                </a:solidFill>
                <a:effectLst/>
                <a:uLnTx/>
                <a:uFillTx/>
                <a:latin typeface="Arial"/>
                <a:ea typeface="+mn-ea"/>
                <a:cs typeface="Arial"/>
              </a:rPr>
              <a:t>ranspla</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a:t>
            </a:r>
            <a:r>
              <a:rPr kumimoji="0" sz="1200" b="0" i="0" u="none" strike="noStrike" kern="1200" cap="none" spc="-5" normalizeH="0" baseline="0" noProof="0" dirty="0">
                <a:ln>
                  <a:noFill/>
                </a:ln>
                <a:solidFill>
                  <a:srgbClr val="7E7E7E"/>
                </a:solidFill>
                <a:effectLst/>
                <a:uLnTx/>
                <a:uFillTx/>
                <a:latin typeface="Arial"/>
                <a:ea typeface="+mn-ea"/>
                <a:cs typeface="Arial"/>
              </a:rPr>
              <a:t>g</a:t>
            </a:r>
            <a:r>
              <a:rPr kumimoji="0" sz="1200" b="0" i="0" u="none" strike="noStrike" kern="1200" cap="none" spc="0" normalizeH="0" baseline="0" noProof="0" dirty="0">
                <a:ln>
                  <a:noFill/>
                </a:ln>
                <a:solidFill>
                  <a:srgbClr val="7E7E7E"/>
                </a:solidFill>
                <a:effectLst/>
                <a:uLnTx/>
                <a:uFillTx/>
                <a:latin typeface="Arial"/>
                <a:ea typeface="+mn-ea"/>
                <a:cs typeface="Arial"/>
              </a:rPr>
              <a:t>istry</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Report</a:t>
            </a:r>
            <a:r>
              <a:rPr kumimoji="0" sz="1200" b="0" i="0" u="none" strike="noStrike" kern="1200" cap="none" spc="-1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 </a:t>
            </a:r>
            <a:r>
              <a:rPr kumimoji="0" sz="1200" b="0" i="0" u="none" strike="noStrike" kern="1200" cap="none" spc="5" normalizeH="0" baseline="0" noProof="0" dirty="0">
                <a:ln>
                  <a:noFill/>
                </a:ln>
                <a:solidFill>
                  <a:srgbClr val="7E7E7E"/>
                </a:solidFill>
                <a:effectLst/>
                <a:uLnTx/>
                <a:uFillTx/>
                <a:latin typeface="Arial"/>
                <a:ea typeface="+mn-ea"/>
                <a:cs typeface="Arial"/>
              </a:rPr>
              <a:t>2</a:t>
            </a:r>
            <a:r>
              <a:rPr kumimoji="0" sz="1200" b="0" i="0" u="none" strike="noStrike" kern="1200" cap="none" spc="0" normalizeH="0" baseline="0" noProof="0" dirty="0">
                <a:ln>
                  <a:noFill/>
                </a:ln>
                <a:solidFill>
                  <a:srgbClr val="7E7E7E"/>
                </a:solidFill>
                <a:effectLst/>
                <a:uLnTx/>
                <a:uFillTx/>
                <a:latin typeface="Arial"/>
                <a:ea typeface="+mn-ea"/>
                <a:cs typeface="Arial"/>
              </a:rPr>
              <a:t>018</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a:spLocks noGrp="1"/>
          </p:cNvSpPr>
          <p:nvPr>
            <p:ph type="title"/>
          </p:nvPr>
        </p:nvSpPr>
        <p:spPr>
          <a:xfrm>
            <a:off x="1030921" y="0"/>
            <a:ext cx="7075169" cy="758848"/>
          </a:xfrm>
          <a:prstGeom prst="rect">
            <a:avLst/>
          </a:prstGeom>
        </p:spPr>
        <p:txBody>
          <a:bodyPr vert="horz" wrap="square" lIns="0" tIns="141909" rIns="0" bIns="0" rtlCol="0">
            <a:spAutoFit/>
          </a:bodyPr>
          <a:lstStyle/>
          <a:p>
            <a:pPr marL="1416050">
              <a:lnSpc>
                <a:spcPts val="4795"/>
              </a:lnSpc>
            </a:pPr>
            <a:r>
              <a:rPr lang="en-US" spc="-30" dirty="0"/>
              <a:t>Future of the IITR</a:t>
            </a:r>
            <a:endParaRPr spc="-25" dirty="0"/>
          </a:p>
        </p:txBody>
      </p:sp>
      <p:sp>
        <p:nvSpPr>
          <p:cNvPr id="7" name="object 7"/>
          <p:cNvSpPr txBox="1"/>
          <p:nvPr/>
        </p:nvSpPr>
        <p:spPr>
          <a:xfrm>
            <a:off x="228601" y="1453748"/>
            <a:ext cx="8915399" cy="2769989"/>
          </a:xfrm>
          <a:prstGeom prst="rect">
            <a:avLst/>
          </a:prstGeom>
        </p:spPr>
        <p:txBody>
          <a:bodyPr vert="horz" wrap="square" lIns="0" tIns="0" rIns="0" bIns="0" rtlCol="0">
            <a:spAutoFit/>
          </a:bodyPr>
          <a:lstStyle/>
          <a:p>
            <a:pPr marL="354965" marR="83185" lvl="0" indent="-342265" algn="l" defTabSz="914400" rtl="0" eaLnBrk="1" fontAlgn="auto" latinLnBrk="0" hangingPunct="1">
              <a:lnSpc>
                <a:spcPct val="100000"/>
              </a:lnSpc>
              <a:spcBef>
                <a:spcPts val="0"/>
              </a:spcBef>
              <a:spcAft>
                <a:spcPts val="0"/>
              </a:spcAft>
              <a:buClr>
                <a:srgbClr val="333333"/>
              </a:buClr>
              <a:buSzTx/>
              <a:buFont typeface="Gill Sans MT"/>
              <a:buChar char="•"/>
              <a:tabLst>
                <a:tab pos="355600" algn="l"/>
              </a:tabLst>
              <a:defRPr/>
            </a:pPr>
            <a:r>
              <a:rPr kumimoji="0" lang="en-US" sz="3600" b="0" i="0" u="none" strike="noStrike" kern="1200" cap="none" spc="0" normalizeH="0" baseline="0" noProof="0" dirty="0">
                <a:ln>
                  <a:noFill/>
                </a:ln>
                <a:solidFill>
                  <a:prstClr val="black"/>
                </a:solidFill>
                <a:effectLst/>
                <a:uLnTx/>
                <a:uFillTx/>
                <a:latin typeface="Gill Sans MT"/>
                <a:ea typeface="+mn-ea"/>
                <a:cs typeface="Gill Sans MT"/>
              </a:rPr>
              <a:t>Utilize the IITR to address specific, targeted, contemporary knowledge deficits</a:t>
            </a:r>
          </a:p>
          <a:p>
            <a:pPr marL="354965" marR="83185" lvl="0" indent="-342265" algn="l" defTabSz="914400" rtl="0" eaLnBrk="1" fontAlgn="auto" latinLnBrk="0" hangingPunct="1">
              <a:lnSpc>
                <a:spcPct val="100000"/>
              </a:lnSpc>
              <a:spcBef>
                <a:spcPts val="0"/>
              </a:spcBef>
              <a:spcAft>
                <a:spcPts val="0"/>
              </a:spcAft>
              <a:buClr>
                <a:srgbClr val="333333"/>
              </a:buClr>
              <a:buSzTx/>
              <a:buFont typeface="Gill Sans MT"/>
              <a:buChar char="•"/>
              <a:tabLst>
                <a:tab pos="355600" algn="l"/>
              </a:tabLst>
              <a:defRPr/>
            </a:pPr>
            <a:endParaRPr kumimoji="0" lang="en-US" sz="3600" b="0" i="0" u="none" strike="noStrike" kern="1200" cap="none" spc="-20" normalizeH="0" baseline="0" noProof="0" dirty="0">
              <a:ln>
                <a:noFill/>
              </a:ln>
              <a:solidFill>
                <a:srgbClr val="333333"/>
              </a:solidFill>
              <a:effectLst/>
              <a:uLnTx/>
              <a:uFillTx/>
              <a:latin typeface="Gill Sans MT"/>
              <a:ea typeface="+mn-ea"/>
              <a:cs typeface="Gill Sans MT"/>
            </a:endParaRPr>
          </a:p>
          <a:p>
            <a:pPr marL="354965" marR="83185" lvl="0" indent="-342265" algn="l" defTabSz="914400" rtl="0" eaLnBrk="1" fontAlgn="auto" latinLnBrk="0" hangingPunct="1">
              <a:lnSpc>
                <a:spcPct val="100000"/>
              </a:lnSpc>
              <a:spcBef>
                <a:spcPts val="0"/>
              </a:spcBef>
              <a:spcAft>
                <a:spcPts val="0"/>
              </a:spcAft>
              <a:buClr>
                <a:srgbClr val="333333"/>
              </a:buClr>
              <a:buSzTx/>
              <a:buFont typeface="Gill Sans MT"/>
              <a:buChar char="•"/>
              <a:tabLst>
                <a:tab pos="355600" algn="l"/>
              </a:tabLst>
              <a:defRPr/>
            </a:pPr>
            <a:r>
              <a:rPr lang="en-US" sz="3600" spc="-20" dirty="0">
                <a:solidFill>
                  <a:srgbClr val="333333"/>
                </a:solidFill>
                <a:latin typeface="Gill Sans MT"/>
                <a:cs typeface="Gill Sans MT"/>
              </a:rPr>
              <a:t>IITR: Detailed, longitudinal, long-term outcomes and challenges</a:t>
            </a:r>
            <a:endParaRPr kumimoji="0" lang="en-US" sz="3600" b="0" i="0" u="none" strike="noStrike" kern="1200" cap="none" spc="-20" normalizeH="0" baseline="0" noProof="0" dirty="0">
              <a:ln>
                <a:noFill/>
              </a:ln>
              <a:solidFill>
                <a:srgbClr val="333333"/>
              </a:solidFill>
              <a:effectLst/>
              <a:uLnTx/>
              <a:uFillTx/>
              <a:latin typeface="Gill Sans MT"/>
              <a:ea typeface="+mn-ea"/>
              <a:cs typeface="Gill Sans MT"/>
            </a:endParaRPr>
          </a:p>
        </p:txBody>
      </p:sp>
      <p:sp>
        <p:nvSpPr>
          <p:cNvPr id="8" name="object 8"/>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7E7E7E"/>
                </a:solidFill>
                <a:effectLst/>
                <a:uLnTx/>
                <a:uFillTx/>
                <a:latin typeface="Arial"/>
                <a:ea typeface="+mn-ea"/>
                <a:cs typeface="Arial"/>
              </a:rPr>
              <a:t>I</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5" normalizeH="0" baseline="0" noProof="0" dirty="0">
                <a:ln>
                  <a:noFill/>
                </a:ln>
                <a:solidFill>
                  <a:srgbClr val="7E7E7E"/>
                </a:solidFill>
                <a:effectLst/>
                <a:uLnTx/>
                <a:uFillTx/>
                <a:latin typeface="Arial"/>
                <a:ea typeface="+mn-ea"/>
                <a:cs typeface="Arial"/>
              </a:rPr>
              <a:t>e</a:t>
            </a:r>
            <a:r>
              <a:rPr kumimoji="0" sz="1200" b="0" i="0" u="none" strike="noStrike" kern="1200" cap="none" spc="0" normalizeH="0" baseline="0" noProof="0" dirty="0">
                <a:ln>
                  <a:noFill/>
                </a:ln>
                <a:solidFill>
                  <a:srgbClr val="7E7E7E"/>
                </a:solidFill>
                <a:effectLst/>
                <a:uLnTx/>
                <a:uFillTx/>
                <a:latin typeface="Arial"/>
                <a:ea typeface="+mn-ea"/>
                <a:cs typeface="Arial"/>
              </a:rPr>
              <a:t>stinal</a:t>
            </a:r>
            <a:r>
              <a:rPr kumimoji="0" sz="1200" b="0" i="0" u="none" strike="noStrike" kern="1200" cap="none" spc="-60" normalizeH="0" baseline="0" noProof="0" dirty="0">
                <a:ln>
                  <a:noFill/>
                </a:ln>
                <a:solidFill>
                  <a:srgbClr val="7E7E7E"/>
                </a:solidFill>
                <a:effectLst/>
                <a:uLnTx/>
                <a:uFillTx/>
                <a:latin typeface="Arial"/>
                <a:ea typeface="+mn-ea"/>
                <a:cs typeface="Arial"/>
              </a:rPr>
              <a:t> </a:t>
            </a:r>
            <a:r>
              <a:rPr kumimoji="0" sz="1200" b="0" i="0" u="none" strike="noStrike" kern="1200" cap="none" spc="-40" normalizeH="0" baseline="0" noProof="0" dirty="0">
                <a:ln>
                  <a:noFill/>
                </a:ln>
                <a:solidFill>
                  <a:srgbClr val="7E7E7E"/>
                </a:solidFill>
                <a:effectLst/>
                <a:uLnTx/>
                <a:uFillTx/>
                <a:latin typeface="Arial"/>
                <a:ea typeface="+mn-ea"/>
                <a:cs typeface="Arial"/>
              </a:rPr>
              <a:t>T</a:t>
            </a:r>
            <a:r>
              <a:rPr kumimoji="0" sz="1200" b="0" i="0" u="none" strike="noStrike" kern="1200" cap="none" spc="0" normalizeH="0" baseline="0" noProof="0" dirty="0">
                <a:ln>
                  <a:noFill/>
                </a:ln>
                <a:solidFill>
                  <a:srgbClr val="7E7E7E"/>
                </a:solidFill>
                <a:effectLst/>
                <a:uLnTx/>
                <a:uFillTx/>
                <a:latin typeface="Arial"/>
                <a:ea typeface="+mn-ea"/>
                <a:cs typeface="Arial"/>
              </a:rPr>
              <a:t>ranspla</a:t>
            </a:r>
            <a:r>
              <a:rPr kumimoji="0" sz="1200" b="0" i="0" u="none" strike="noStrike" kern="1200" cap="none" spc="-5" normalizeH="0" baseline="0" noProof="0" dirty="0">
                <a:ln>
                  <a:noFill/>
                </a:ln>
                <a:solidFill>
                  <a:srgbClr val="7E7E7E"/>
                </a:solidFill>
                <a:effectLst/>
                <a:uLnTx/>
                <a:uFillTx/>
                <a:latin typeface="Arial"/>
                <a:ea typeface="+mn-ea"/>
                <a:cs typeface="Arial"/>
              </a:rPr>
              <a:t>n</a:t>
            </a:r>
            <a:r>
              <a:rPr kumimoji="0" sz="1200" b="0" i="0" u="none" strike="noStrike" kern="1200" cap="none" spc="0" normalizeH="0" baseline="0" noProof="0" dirty="0">
                <a:ln>
                  <a:noFill/>
                </a:ln>
                <a:solidFill>
                  <a:srgbClr val="7E7E7E"/>
                </a:solidFill>
                <a:effectLst/>
                <a:uLnTx/>
                <a:uFillTx/>
                <a:latin typeface="Arial"/>
                <a:ea typeface="+mn-ea"/>
                <a:cs typeface="Arial"/>
              </a:rPr>
              <a:t>t</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a:t>
            </a:r>
            <a:r>
              <a:rPr kumimoji="0" sz="1200" b="0" i="0" u="none" strike="noStrike" kern="1200" cap="none" spc="-5" normalizeH="0" baseline="0" noProof="0" dirty="0">
                <a:ln>
                  <a:noFill/>
                </a:ln>
                <a:solidFill>
                  <a:srgbClr val="7E7E7E"/>
                </a:solidFill>
                <a:effectLst/>
                <a:uLnTx/>
                <a:uFillTx/>
                <a:latin typeface="Arial"/>
                <a:ea typeface="+mn-ea"/>
                <a:cs typeface="Arial"/>
              </a:rPr>
              <a:t>g</a:t>
            </a:r>
            <a:r>
              <a:rPr kumimoji="0" sz="1200" b="0" i="0" u="none" strike="noStrike" kern="1200" cap="none" spc="0" normalizeH="0" baseline="0" noProof="0" dirty="0">
                <a:ln>
                  <a:noFill/>
                </a:ln>
                <a:solidFill>
                  <a:srgbClr val="7E7E7E"/>
                </a:solidFill>
                <a:effectLst/>
                <a:uLnTx/>
                <a:uFillTx/>
                <a:latin typeface="Arial"/>
                <a:ea typeface="+mn-ea"/>
                <a:cs typeface="Arial"/>
              </a:rPr>
              <a:t>istry</a:t>
            </a:r>
            <a:r>
              <a:rPr kumimoji="0" sz="1200" b="0" i="0" u="none" strike="noStrike" kern="1200" cap="none" spc="-20"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Report</a:t>
            </a:r>
            <a:r>
              <a:rPr kumimoji="0" sz="1200" b="0" i="0" u="none" strike="noStrike" kern="1200" cap="none" spc="-25" normalizeH="0" baseline="0" noProof="0" dirty="0">
                <a:ln>
                  <a:noFill/>
                </a:ln>
                <a:solidFill>
                  <a:srgbClr val="7E7E7E"/>
                </a:solidFill>
                <a:effectLst/>
                <a:uLnTx/>
                <a:uFillTx/>
                <a:latin typeface="Arial"/>
                <a:ea typeface="+mn-ea"/>
                <a:cs typeface="Arial"/>
              </a:rPr>
              <a:t> </a:t>
            </a:r>
            <a:r>
              <a:rPr kumimoji="0" sz="1200" b="0" i="0" u="none" strike="noStrike" kern="1200" cap="none" spc="0" normalizeH="0" baseline="0" noProof="0" dirty="0">
                <a:ln>
                  <a:noFill/>
                </a:ln>
                <a:solidFill>
                  <a:srgbClr val="7E7E7E"/>
                </a:solidFill>
                <a:effectLst/>
                <a:uLnTx/>
                <a:uFillTx/>
                <a:latin typeface="Arial"/>
                <a:ea typeface="+mn-ea"/>
                <a:cs typeface="Arial"/>
              </a:rPr>
              <a:t>© </a:t>
            </a:r>
            <a:r>
              <a:rPr kumimoji="0" sz="1200" b="0" i="0" u="none" strike="noStrike" kern="1200" cap="none" spc="5" normalizeH="0" baseline="0" noProof="0" dirty="0">
                <a:ln>
                  <a:noFill/>
                </a:ln>
                <a:solidFill>
                  <a:srgbClr val="7E7E7E"/>
                </a:solidFill>
                <a:effectLst/>
                <a:uLnTx/>
                <a:uFillTx/>
                <a:latin typeface="Arial"/>
                <a:ea typeface="+mn-ea"/>
                <a:cs typeface="Arial"/>
              </a:rPr>
              <a:t>2</a:t>
            </a:r>
            <a:r>
              <a:rPr kumimoji="0" sz="1200" b="0" i="0" u="none" strike="noStrike" kern="1200" cap="none" spc="0" normalizeH="0" baseline="0" noProof="0" dirty="0">
                <a:ln>
                  <a:noFill/>
                </a:ln>
                <a:solidFill>
                  <a:srgbClr val="7E7E7E"/>
                </a:solidFill>
                <a:effectLst/>
                <a:uLnTx/>
                <a:uFillTx/>
                <a:latin typeface="Arial"/>
                <a:ea typeface="+mn-ea"/>
                <a:cs typeface="Arial"/>
              </a:rPr>
              <a:t>0</a:t>
            </a:r>
            <a:r>
              <a:rPr kumimoji="0" lang="en-US" sz="1200" b="0" i="0" u="none" strike="noStrike" kern="1200" cap="none" spc="0" normalizeH="0" baseline="0" noProof="0" dirty="0">
                <a:ln>
                  <a:noFill/>
                </a:ln>
                <a:solidFill>
                  <a:srgbClr val="7E7E7E"/>
                </a:solidFill>
                <a:effectLst/>
                <a:uLnTx/>
                <a:uFillTx/>
                <a:latin typeface="Arial"/>
                <a:ea typeface="+mn-ea"/>
                <a:cs typeface="Arial"/>
              </a:rPr>
              <a:t>25</a:t>
            </a:r>
            <a:endParaRPr kumimoji="0" sz="1200" b="0" i="0" u="none" strike="noStrike" kern="1200" cap="none" spc="0" normalizeH="0" baseline="0" noProof="0" dirty="0">
              <a:ln>
                <a:noFill/>
              </a:ln>
              <a:solidFill>
                <a:srgbClr val="7E7E7E"/>
              </a:solidFill>
              <a:effectLst/>
              <a:uLnTx/>
              <a:uFillTx/>
              <a:latin typeface="Arial"/>
              <a:ea typeface="+mn-ea"/>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708646" y="6085382"/>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305800" y="6177532"/>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909320" y="-76200"/>
            <a:ext cx="7086600" cy="830997"/>
          </a:xfrm>
          <a:prstGeom prst="rect">
            <a:avLst/>
          </a:prstGeom>
        </p:spPr>
        <p:txBody>
          <a:bodyPr vert="horz" wrap="square" lIns="0" tIns="0" rIns="0" bIns="0" rtlCol="0">
            <a:spAutoFit/>
          </a:bodyPr>
          <a:lstStyle/>
          <a:p>
            <a:pPr marL="3175" algn="ctr">
              <a:lnSpc>
                <a:spcPct val="100000"/>
              </a:lnSpc>
            </a:pPr>
            <a:r>
              <a:rPr lang="en-US" sz="5400" dirty="0">
                <a:latin typeface="Gill Sans MT"/>
                <a:cs typeface="Gill Sans MT"/>
              </a:rPr>
              <a:t>Acknowledgements</a:t>
            </a:r>
            <a:endParaRPr sz="5400" dirty="0">
              <a:latin typeface="Gill Sans MT"/>
              <a:cs typeface="Gill Sans MT"/>
            </a:endParaRPr>
          </a:p>
        </p:txBody>
      </p:sp>
      <p:sp>
        <p:nvSpPr>
          <p:cNvPr id="7" name="object 7"/>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8" name="object 8"/>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sp>
        <p:nvSpPr>
          <p:cNvPr id="9" name="object 7">
            <a:extLst>
              <a:ext uri="{FF2B5EF4-FFF2-40B4-BE49-F238E27FC236}">
                <a16:creationId xmlns:a16="http://schemas.microsoft.com/office/drawing/2014/main" id="{371A350B-1242-8161-CC2E-267B9C52A050}"/>
              </a:ext>
            </a:extLst>
          </p:cNvPr>
          <p:cNvSpPr txBox="1"/>
          <p:nvPr/>
        </p:nvSpPr>
        <p:spPr>
          <a:xfrm>
            <a:off x="249936" y="748266"/>
            <a:ext cx="8915399" cy="6370975"/>
          </a:xfrm>
          <a:prstGeom prst="rect">
            <a:avLst/>
          </a:prstGeom>
        </p:spPr>
        <p:txBody>
          <a:bodyPr vert="horz" wrap="square" lIns="0" tIns="0" rIns="0" bIns="0" rtlCol="0">
            <a:spAutoFit/>
          </a:bodyPr>
          <a:lstStyle/>
          <a:p>
            <a:pPr marL="354965" marR="83185" indent="-342265">
              <a:buClr>
                <a:srgbClr val="333333"/>
              </a:buClr>
              <a:buFont typeface="Gill Sans MT"/>
              <a:buChar char="•"/>
              <a:tabLst>
                <a:tab pos="355600" algn="l"/>
              </a:tabLst>
              <a:defRPr/>
            </a:pPr>
            <a:r>
              <a:rPr kumimoji="0" lang="en-US" sz="3600" b="0" i="0" u="none" strike="noStrike" kern="1200" cap="none" spc="0" normalizeH="0" baseline="0" noProof="0" dirty="0">
                <a:ln>
                  <a:noFill/>
                </a:ln>
                <a:solidFill>
                  <a:prstClr val="black"/>
                </a:solidFill>
                <a:effectLst/>
                <a:uLnTx/>
                <a:uFillTx/>
                <a:latin typeface="Gill Sans MT"/>
                <a:ea typeface="+mn-ea"/>
                <a:cs typeface="Gill Sans MT"/>
              </a:rPr>
              <a:t>IIRTA Council</a:t>
            </a:r>
          </a:p>
          <a:p>
            <a:pPr marL="354965" marR="83185" lvl="0" indent="-342265" algn="l" defTabSz="914400" rtl="0" eaLnBrk="1" fontAlgn="auto" latinLnBrk="0" hangingPunct="1">
              <a:lnSpc>
                <a:spcPct val="100000"/>
              </a:lnSpc>
              <a:spcBef>
                <a:spcPts val="0"/>
              </a:spcBef>
              <a:spcAft>
                <a:spcPts val="0"/>
              </a:spcAft>
              <a:buClr>
                <a:srgbClr val="333333"/>
              </a:buClr>
              <a:buSzTx/>
              <a:buFont typeface="Gill Sans MT"/>
              <a:buChar char="•"/>
              <a:tabLst>
                <a:tab pos="355600" algn="l"/>
              </a:tabLst>
              <a:defRPr/>
            </a:pPr>
            <a:endParaRPr kumimoji="0" lang="en-US" sz="3600" b="0" i="0" u="none" strike="noStrike" kern="1200" cap="none" spc="0" normalizeH="0" baseline="0" noProof="0" dirty="0">
              <a:ln>
                <a:noFill/>
              </a:ln>
              <a:solidFill>
                <a:prstClr val="black"/>
              </a:solidFill>
              <a:effectLst/>
              <a:uLnTx/>
              <a:uFillTx/>
              <a:latin typeface="Gill Sans MT"/>
              <a:ea typeface="+mn-ea"/>
              <a:cs typeface="Gill Sans MT"/>
            </a:endParaRPr>
          </a:p>
          <a:p>
            <a:pPr marL="354965" marR="83185" lvl="0" indent="-342265" algn="l" defTabSz="914400" rtl="0" eaLnBrk="1" fontAlgn="auto" latinLnBrk="0" hangingPunct="1">
              <a:lnSpc>
                <a:spcPct val="100000"/>
              </a:lnSpc>
              <a:spcBef>
                <a:spcPts val="0"/>
              </a:spcBef>
              <a:spcAft>
                <a:spcPts val="0"/>
              </a:spcAft>
              <a:buClr>
                <a:srgbClr val="333333"/>
              </a:buClr>
              <a:buSzTx/>
              <a:buFont typeface="Gill Sans MT"/>
              <a:buChar char="•"/>
              <a:tabLst>
                <a:tab pos="355600" algn="l"/>
              </a:tabLst>
              <a:defRPr/>
            </a:pPr>
            <a:r>
              <a:rPr kumimoji="0" lang="en-US" sz="3600" b="0" i="0" u="none" strike="noStrike" kern="1200" cap="none" spc="0" normalizeH="0" baseline="0" noProof="0" dirty="0">
                <a:ln>
                  <a:noFill/>
                </a:ln>
                <a:solidFill>
                  <a:prstClr val="black"/>
                </a:solidFill>
                <a:effectLst/>
                <a:uLnTx/>
                <a:uFillTx/>
                <a:latin typeface="Gill Sans MT"/>
                <a:ea typeface="+mn-ea"/>
                <a:cs typeface="Gill Sans MT"/>
              </a:rPr>
              <a:t>IIRTA Scientific Committee</a:t>
            </a:r>
          </a:p>
          <a:p>
            <a:pPr marR="0" lvl="1">
              <a:spcBef>
                <a:spcPts val="0"/>
              </a:spcBef>
              <a:spcAft>
                <a:spcPts val="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Yaron Avitzur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Christina </a:t>
            </a:r>
            <a:r>
              <a:rPr lang="en-CA" sz="1800" dirty="0" err="1">
                <a:effectLst/>
                <a:latin typeface="Times New Roman" panose="02020603050405020304" pitchFamily="18" charset="0"/>
                <a:ea typeface="Times New Roman" panose="02020603050405020304" pitchFamily="18" charset="0"/>
                <a:cs typeface="Times New Roman" panose="02020603050405020304" pitchFamily="18" charset="0"/>
              </a:rPr>
              <a:t>Belza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Masato Fujiki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Taizo Hibi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Tomoaki Kato</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George Mazariegos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Mihai Oltean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Eric Pahl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Debra Sudan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Robert Venick</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Rodrigo Vianna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Joshua Weiner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Paul Wales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Yoyo Zhang</a:t>
            </a:r>
          </a:p>
          <a:p>
            <a:pPr marR="0" lvl="1">
              <a:spcBef>
                <a:spcPts val="0"/>
              </a:spcBef>
              <a:spcAft>
                <a:spcPts val="0"/>
              </a:spcAft>
            </a:pPr>
            <a:r>
              <a:rPr lang="en-CA" dirty="0">
                <a:latin typeface="Times New Roman" panose="02020603050405020304" pitchFamily="18" charset="0"/>
                <a:ea typeface="Times New Roman" panose="02020603050405020304" pitchFamily="18" charset="0"/>
                <a:cs typeface="Times New Roman" panose="02020603050405020304" pitchFamily="18" charset="0"/>
              </a:rPr>
              <a:t>Suzanne Landis</a:t>
            </a: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812165" marR="83185" lvl="1" indent="-342265">
              <a:buClr>
                <a:srgbClr val="333333"/>
              </a:buClr>
              <a:buFont typeface="Gill Sans MT"/>
              <a:buChar char="•"/>
              <a:tabLst>
                <a:tab pos="355600" algn="l"/>
              </a:tabLst>
              <a:defRPr/>
            </a:pPr>
            <a:endParaRPr kumimoji="0" lang="en-US" sz="3600" b="0" i="0" u="none" strike="noStrike" kern="1200" cap="none" spc="-20" normalizeH="0" baseline="0" noProof="0" dirty="0">
              <a:ln>
                <a:noFill/>
              </a:ln>
              <a:solidFill>
                <a:srgbClr val="333333"/>
              </a:solidFill>
              <a:effectLst/>
              <a:uLnTx/>
              <a:uFillTx/>
              <a:latin typeface="Gill Sans MT"/>
              <a:ea typeface="+mn-ea"/>
              <a:cs typeface="Gill Sans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225679" rIns="0" bIns="0" rtlCol="0">
            <a:spAutoFit/>
          </a:bodyPr>
          <a:lstStyle/>
          <a:p>
            <a:pPr marL="1221105">
              <a:lnSpc>
                <a:spcPct val="100000"/>
              </a:lnSpc>
            </a:pPr>
            <a:r>
              <a:rPr sz="3200" dirty="0">
                <a:latin typeface="Gill Sans MT"/>
                <a:cs typeface="Gill Sans MT"/>
              </a:rPr>
              <a:t>Definitions</a:t>
            </a:r>
            <a:r>
              <a:rPr sz="3200" spc="-50" dirty="0">
                <a:latin typeface="Gill Sans MT"/>
                <a:cs typeface="Gill Sans MT"/>
              </a:rPr>
              <a:t> </a:t>
            </a:r>
            <a:r>
              <a:rPr sz="3200" dirty="0">
                <a:latin typeface="Gill Sans MT"/>
                <a:cs typeface="Gill Sans MT"/>
              </a:rPr>
              <a:t>a</a:t>
            </a:r>
            <a:r>
              <a:rPr sz="3200" spc="5" dirty="0">
                <a:latin typeface="Gill Sans MT"/>
                <a:cs typeface="Gill Sans MT"/>
              </a:rPr>
              <a:t>n</a:t>
            </a:r>
            <a:r>
              <a:rPr sz="3200" dirty="0">
                <a:latin typeface="Gill Sans MT"/>
                <a:cs typeface="Gill Sans MT"/>
              </a:rPr>
              <a:t>d</a:t>
            </a:r>
            <a:r>
              <a:rPr sz="3200" spc="-20" dirty="0">
                <a:latin typeface="Gill Sans MT"/>
                <a:cs typeface="Gill Sans MT"/>
              </a:rPr>
              <a:t> </a:t>
            </a:r>
            <a:r>
              <a:rPr sz="3200" dirty="0">
                <a:latin typeface="Gill Sans MT"/>
                <a:cs typeface="Gill Sans MT"/>
              </a:rPr>
              <a:t>Analyses</a:t>
            </a:r>
            <a:endParaRPr sz="3200">
              <a:latin typeface="Gill Sans MT"/>
              <a:cs typeface="Gill Sans MT"/>
            </a:endParaRPr>
          </a:p>
        </p:txBody>
      </p:sp>
      <p:sp>
        <p:nvSpPr>
          <p:cNvPr id="7" name="object 7"/>
          <p:cNvSpPr txBox="1"/>
          <p:nvPr/>
        </p:nvSpPr>
        <p:spPr>
          <a:xfrm>
            <a:off x="616102" y="1354239"/>
            <a:ext cx="1873885" cy="330835"/>
          </a:xfrm>
          <a:prstGeom prst="rect">
            <a:avLst/>
          </a:prstGeom>
        </p:spPr>
        <p:txBody>
          <a:bodyPr vert="horz" wrap="square" lIns="0" tIns="0" rIns="0" bIns="0" rtlCol="0">
            <a:spAutoFit/>
          </a:bodyPr>
          <a:lstStyle/>
          <a:p>
            <a:pPr marL="355600" indent="-342900">
              <a:lnSpc>
                <a:spcPct val="100000"/>
              </a:lnSpc>
              <a:buClr>
                <a:srgbClr val="333333"/>
              </a:buClr>
              <a:buFont typeface="Arial"/>
              <a:buChar char="•"/>
              <a:tabLst>
                <a:tab pos="355600" algn="l"/>
              </a:tabLst>
            </a:pPr>
            <a:r>
              <a:rPr sz="2400" u="heavy" dirty="0">
                <a:solidFill>
                  <a:srgbClr val="333333"/>
                </a:solidFill>
                <a:latin typeface="Arial"/>
                <a:cs typeface="Arial"/>
              </a:rPr>
              <a:t>D</a:t>
            </a:r>
            <a:r>
              <a:rPr sz="2400" u="heavy" spc="-10" dirty="0">
                <a:solidFill>
                  <a:srgbClr val="333333"/>
                </a:solidFill>
                <a:latin typeface="Arial"/>
                <a:cs typeface="Arial"/>
              </a:rPr>
              <a:t>e</a:t>
            </a:r>
            <a:r>
              <a:rPr sz="2400" u="heavy" dirty="0">
                <a:solidFill>
                  <a:srgbClr val="333333"/>
                </a:solidFill>
                <a:latin typeface="Arial"/>
                <a:cs typeface="Arial"/>
              </a:rPr>
              <a:t>fin</a:t>
            </a:r>
            <a:r>
              <a:rPr sz="2400" u="heavy" spc="-10" dirty="0">
                <a:solidFill>
                  <a:srgbClr val="333333"/>
                </a:solidFill>
                <a:latin typeface="Arial"/>
                <a:cs typeface="Arial"/>
              </a:rPr>
              <a:t>i</a:t>
            </a:r>
            <a:r>
              <a:rPr sz="2400" u="heavy" dirty="0">
                <a:solidFill>
                  <a:srgbClr val="333333"/>
                </a:solidFill>
                <a:latin typeface="Arial"/>
                <a:cs typeface="Arial"/>
              </a:rPr>
              <a:t>tio</a:t>
            </a:r>
            <a:r>
              <a:rPr sz="2400" u="heavy" spc="-10" dirty="0">
                <a:solidFill>
                  <a:srgbClr val="333333"/>
                </a:solidFill>
                <a:latin typeface="Arial"/>
                <a:cs typeface="Arial"/>
              </a:rPr>
              <a:t>n</a:t>
            </a:r>
            <a:r>
              <a:rPr sz="2400" u="heavy" dirty="0">
                <a:solidFill>
                  <a:srgbClr val="333333"/>
                </a:solidFill>
                <a:latin typeface="Arial"/>
                <a:cs typeface="Arial"/>
              </a:rPr>
              <a:t>s:</a:t>
            </a:r>
            <a:endParaRPr sz="2400">
              <a:latin typeface="Arial"/>
              <a:cs typeface="Arial"/>
            </a:endParaRPr>
          </a:p>
        </p:txBody>
      </p:sp>
      <p:sp>
        <p:nvSpPr>
          <p:cNvPr id="8" name="object 8"/>
          <p:cNvSpPr txBox="1"/>
          <p:nvPr/>
        </p:nvSpPr>
        <p:spPr>
          <a:xfrm>
            <a:off x="616102" y="4052601"/>
            <a:ext cx="6730365" cy="369332"/>
          </a:xfrm>
          <a:prstGeom prst="rect">
            <a:avLst/>
          </a:prstGeom>
        </p:spPr>
        <p:txBody>
          <a:bodyPr vert="horz" wrap="square" lIns="0" tIns="0" rIns="0" bIns="0" rtlCol="0">
            <a:spAutoFit/>
          </a:bodyPr>
          <a:lstStyle/>
          <a:p>
            <a:pPr marL="355600" indent="-342900">
              <a:lnSpc>
                <a:spcPct val="100000"/>
              </a:lnSpc>
              <a:buClr>
                <a:srgbClr val="333333"/>
              </a:buClr>
              <a:buFont typeface="Arial"/>
              <a:buChar char="•"/>
              <a:tabLst>
                <a:tab pos="355600" algn="l"/>
              </a:tabLst>
            </a:pPr>
            <a:r>
              <a:rPr sz="2400" dirty="0">
                <a:solidFill>
                  <a:srgbClr val="333333"/>
                </a:solidFill>
                <a:latin typeface="Arial"/>
                <a:cs typeface="Arial"/>
              </a:rPr>
              <a:t>P</a:t>
            </a:r>
            <a:r>
              <a:rPr sz="2400" spc="-10" dirty="0">
                <a:solidFill>
                  <a:srgbClr val="333333"/>
                </a:solidFill>
                <a:latin typeface="Arial"/>
                <a:cs typeface="Arial"/>
              </a:rPr>
              <a:t>e</a:t>
            </a:r>
            <a:r>
              <a:rPr sz="2400" dirty="0">
                <a:solidFill>
                  <a:srgbClr val="333333"/>
                </a:solidFill>
                <a:latin typeface="Arial"/>
                <a:cs typeface="Arial"/>
              </a:rPr>
              <a:t>d</a:t>
            </a:r>
            <a:r>
              <a:rPr sz="2400" spc="-10" dirty="0">
                <a:solidFill>
                  <a:srgbClr val="333333"/>
                </a:solidFill>
                <a:latin typeface="Arial"/>
                <a:cs typeface="Arial"/>
              </a:rPr>
              <a:t>i</a:t>
            </a:r>
            <a:r>
              <a:rPr sz="2400" dirty="0">
                <a:solidFill>
                  <a:srgbClr val="333333"/>
                </a:solidFill>
                <a:latin typeface="Arial"/>
                <a:cs typeface="Arial"/>
              </a:rPr>
              <a:t>atric</a:t>
            </a:r>
            <a:r>
              <a:rPr sz="2400" spc="5" dirty="0">
                <a:solidFill>
                  <a:srgbClr val="333333"/>
                </a:solidFill>
                <a:latin typeface="Arial"/>
                <a:cs typeface="Arial"/>
              </a:rPr>
              <a:t> </a:t>
            </a:r>
            <a:r>
              <a:rPr sz="2400" dirty="0">
                <a:solidFill>
                  <a:srgbClr val="333333"/>
                </a:solidFill>
                <a:latin typeface="Arial"/>
                <a:cs typeface="Arial"/>
              </a:rPr>
              <a:t>cases</a:t>
            </a:r>
            <a:r>
              <a:rPr sz="2400" spc="5" dirty="0">
                <a:solidFill>
                  <a:srgbClr val="333333"/>
                </a:solidFill>
                <a:latin typeface="Arial"/>
                <a:cs typeface="Arial"/>
              </a:rPr>
              <a:t> </a:t>
            </a:r>
            <a:r>
              <a:rPr sz="2400" dirty="0">
                <a:solidFill>
                  <a:srgbClr val="333333"/>
                </a:solidFill>
                <a:latin typeface="Arial"/>
                <a:cs typeface="Arial"/>
              </a:rPr>
              <a:t>defi</a:t>
            </a:r>
            <a:r>
              <a:rPr sz="2400" spc="-10" dirty="0">
                <a:solidFill>
                  <a:srgbClr val="333333"/>
                </a:solidFill>
                <a:latin typeface="Arial"/>
                <a:cs typeface="Arial"/>
              </a:rPr>
              <a:t>n</a:t>
            </a:r>
            <a:r>
              <a:rPr sz="2400" dirty="0">
                <a:solidFill>
                  <a:srgbClr val="333333"/>
                </a:solidFill>
                <a:latin typeface="Arial"/>
                <a:cs typeface="Arial"/>
              </a:rPr>
              <a:t>ed</a:t>
            </a:r>
            <a:r>
              <a:rPr sz="2400" spc="5" dirty="0">
                <a:solidFill>
                  <a:srgbClr val="333333"/>
                </a:solidFill>
                <a:latin typeface="Arial"/>
                <a:cs typeface="Arial"/>
              </a:rPr>
              <a:t> </a:t>
            </a:r>
            <a:r>
              <a:rPr sz="2400" dirty="0">
                <a:solidFill>
                  <a:srgbClr val="333333"/>
                </a:solidFill>
                <a:latin typeface="Arial"/>
                <a:cs typeface="Arial"/>
              </a:rPr>
              <a:t>as &lt; 18 ye</a:t>
            </a:r>
            <a:r>
              <a:rPr sz="2400" spc="-10" dirty="0">
                <a:solidFill>
                  <a:srgbClr val="333333"/>
                </a:solidFill>
                <a:latin typeface="Arial"/>
                <a:cs typeface="Arial"/>
              </a:rPr>
              <a:t>a</a:t>
            </a:r>
            <a:r>
              <a:rPr sz="2400" dirty="0">
                <a:solidFill>
                  <a:srgbClr val="333333"/>
                </a:solidFill>
                <a:latin typeface="Arial"/>
                <a:cs typeface="Arial"/>
              </a:rPr>
              <a:t>rs.</a:t>
            </a:r>
            <a:endParaRPr sz="2400" dirty="0">
              <a:latin typeface="Arial"/>
              <a:cs typeface="Arial"/>
            </a:endParaRPr>
          </a:p>
        </p:txBody>
      </p:sp>
      <p:sp>
        <p:nvSpPr>
          <p:cNvPr id="9" name="object 9"/>
          <p:cNvSpPr/>
          <p:nvPr/>
        </p:nvSpPr>
        <p:spPr>
          <a:xfrm>
            <a:off x="2750820" y="6580631"/>
            <a:ext cx="21590" cy="277495"/>
          </a:xfrm>
          <a:custGeom>
            <a:avLst/>
            <a:gdLst/>
            <a:ahLst/>
            <a:cxnLst/>
            <a:rect l="l" t="t" r="r" b="b"/>
            <a:pathLst>
              <a:path w="21589" h="277495">
                <a:moveTo>
                  <a:pt x="0" y="277368"/>
                </a:moveTo>
                <a:lnTo>
                  <a:pt x="21336" y="277368"/>
                </a:lnTo>
                <a:lnTo>
                  <a:pt x="21336" y="0"/>
                </a:lnTo>
                <a:lnTo>
                  <a:pt x="0" y="0"/>
                </a:lnTo>
                <a:lnTo>
                  <a:pt x="0" y="277368"/>
                </a:lnTo>
                <a:close/>
              </a:path>
            </a:pathLst>
          </a:custGeom>
          <a:solidFill>
            <a:srgbClr val="FFFFFF"/>
          </a:solidFill>
        </p:spPr>
        <p:txBody>
          <a:bodyPr wrap="square" lIns="0" tIns="0" rIns="0" bIns="0" rtlCol="0"/>
          <a:lstStyle/>
          <a:p>
            <a:endParaRPr/>
          </a:p>
        </p:txBody>
      </p:sp>
      <p:sp>
        <p:nvSpPr>
          <p:cNvPr id="10" name="object 10"/>
          <p:cNvSpPr txBox="1"/>
          <p:nvPr/>
        </p:nvSpPr>
        <p:spPr>
          <a:xfrm>
            <a:off x="2772155" y="6580631"/>
            <a:ext cx="3637915" cy="277495"/>
          </a:xfrm>
          <a:prstGeom prst="rect">
            <a:avLst/>
          </a:prstGeom>
        </p:spPr>
        <p:txBody>
          <a:bodyPr vert="horz" wrap="square" lIns="0" tIns="0" rIns="0" bIns="0" rtlCol="0">
            <a:spAutoFit/>
          </a:bodyPr>
          <a:lstStyle/>
          <a:p>
            <a:pPr marL="29845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25"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019</a:t>
            </a:r>
            <a:endParaRPr sz="1200">
              <a:latin typeface="Arial"/>
              <a:cs typeface="Arial"/>
            </a:endParaRPr>
          </a:p>
        </p:txBody>
      </p:sp>
      <p:sp>
        <p:nvSpPr>
          <p:cNvPr id="12" name="object 12"/>
          <p:cNvSpPr/>
          <p:nvPr/>
        </p:nvSpPr>
        <p:spPr>
          <a:xfrm>
            <a:off x="2772155" y="6580631"/>
            <a:ext cx="3637915" cy="277495"/>
          </a:xfrm>
          <a:custGeom>
            <a:avLst/>
            <a:gdLst/>
            <a:ahLst/>
            <a:cxnLst/>
            <a:rect l="l" t="t" r="r" b="b"/>
            <a:pathLst>
              <a:path w="3637915" h="277495">
                <a:moveTo>
                  <a:pt x="0" y="277368"/>
                </a:moveTo>
                <a:lnTo>
                  <a:pt x="3637788" y="277368"/>
                </a:lnTo>
                <a:lnTo>
                  <a:pt x="3637788" y="0"/>
                </a:lnTo>
                <a:lnTo>
                  <a:pt x="0" y="0"/>
                </a:lnTo>
                <a:lnTo>
                  <a:pt x="0" y="277368"/>
                </a:lnTo>
                <a:close/>
              </a:path>
            </a:pathLst>
          </a:custGeom>
          <a:solidFill>
            <a:srgbClr val="FFFFFF"/>
          </a:solidFill>
        </p:spPr>
        <p:txBody>
          <a:bodyPr wrap="square" lIns="0" tIns="0" rIns="0" bIns="0" rtlCol="0"/>
          <a:lstStyle/>
          <a:p>
            <a:endParaRPr/>
          </a:p>
        </p:txBody>
      </p:sp>
      <p:sp>
        <p:nvSpPr>
          <p:cNvPr id="13" name="object 13"/>
          <p:cNvSpPr/>
          <p:nvPr/>
        </p:nvSpPr>
        <p:spPr>
          <a:xfrm>
            <a:off x="3660647" y="2365248"/>
            <a:ext cx="318515" cy="31394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642359" y="2743200"/>
            <a:ext cx="318515" cy="31242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3642359" y="3130295"/>
            <a:ext cx="318515" cy="312420"/>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3636264" y="3471671"/>
            <a:ext cx="318515" cy="312419"/>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4590288" y="2743200"/>
            <a:ext cx="318515" cy="31242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5644896" y="3471671"/>
            <a:ext cx="318515" cy="312419"/>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4610100" y="3471671"/>
            <a:ext cx="318515" cy="312419"/>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5675376" y="3121151"/>
            <a:ext cx="318515" cy="312420"/>
          </a:xfrm>
          <a:prstGeom prst="rect">
            <a:avLst/>
          </a:prstGeom>
          <a:blipFill>
            <a:blip r:embed="rId5" cstate="print"/>
            <a:stretch>
              <a:fillRect/>
            </a:stretch>
          </a:blipFill>
        </p:spPr>
        <p:txBody>
          <a:bodyPr wrap="square" lIns="0" tIns="0" rIns="0" bIns="0" rtlCol="0"/>
          <a:lstStyle/>
          <a:p>
            <a:endParaRPr/>
          </a:p>
        </p:txBody>
      </p:sp>
      <p:sp>
        <p:nvSpPr>
          <p:cNvPr id="21" name="object 21"/>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graphicFrame>
        <p:nvGraphicFramePr>
          <p:cNvPr id="11" name="object 11"/>
          <p:cNvGraphicFramePr>
            <a:graphicFrameLocks noGrp="1"/>
          </p:cNvGraphicFramePr>
          <p:nvPr>
            <p:extLst>
              <p:ext uri="{D42A27DB-BD31-4B8C-83A1-F6EECF244321}">
                <p14:modId xmlns:p14="http://schemas.microsoft.com/office/powerpoint/2010/main" val="1059501608"/>
              </p:ext>
            </p:extLst>
          </p:nvPr>
        </p:nvGraphicFramePr>
        <p:xfrm>
          <a:off x="1270698" y="1866010"/>
          <a:ext cx="5112510" cy="1940558"/>
        </p:xfrm>
        <a:graphic>
          <a:graphicData uri="http://schemas.openxmlformats.org/drawingml/2006/table">
            <a:tbl>
              <a:tblPr firstRow="1" bandRow="1">
                <a:tableStyleId>{2D5ABB26-0587-4C30-8999-92F81FD0307C}</a:tableStyleId>
              </a:tblPr>
              <a:tblGrid>
                <a:gridCol w="1901828">
                  <a:extLst>
                    <a:ext uri="{9D8B030D-6E8A-4147-A177-3AD203B41FA5}">
                      <a16:colId xmlns:a16="http://schemas.microsoft.com/office/drawing/2014/main" val="20000"/>
                    </a:ext>
                  </a:extLst>
                </a:gridCol>
                <a:gridCol w="1188510">
                  <a:extLst>
                    <a:ext uri="{9D8B030D-6E8A-4147-A177-3AD203B41FA5}">
                      <a16:colId xmlns:a16="http://schemas.microsoft.com/office/drawing/2014/main" val="20001"/>
                    </a:ext>
                  </a:extLst>
                </a:gridCol>
                <a:gridCol w="822187">
                  <a:extLst>
                    <a:ext uri="{9D8B030D-6E8A-4147-A177-3AD203B41FA5}">
                      <a16:colId xmlns:a16="http://schemas.microsoft.com/office/drawing/2014/main" val="20002"/>
                    </a:ext>
                  </a:extLst>
                </a:gridCol>
                <a:gridCol w="1199985">
                  <a:extLst>
                    <a:ext uri="{9D8B030D-6E8A-4147-A177-3AD203B41FA5}">
                      <a16:colId xmlns:a16="http://schemas.microsoft.com/office/drawing/2014/main" val="20003"/>
                    </a:ext>
                  </a:extLst>
                </a:gridCol>
              </a:tblGrid>
              <a:tr h="477519">
                <a:tc>
                  <a:txBody>
                    <a:bodyPr/>
                    <a:lstStyle/>
                    <a:p>
                      <a:pPr marL="257175">
                        <a:lnSpc>
                          <a:spcPct val="100000"/>
                        </a:lnSpc>
                      </a:pPr>
                      <a:r>
                        <a:rPr sz="1800" spc="-225" dirty="0">
                          <a:solidFill>
                            <a:srgbClr val="FFFFFF"/>
                          </a:solidFill>
                          <a:latin typeface="Gill Sans MT"/>
                          <a:cs typeface="Gill Sans MT"/>
                        </a:rPr>
                        <a:t>T</a:t>
                      </a:r>
                      <a:r>
                        <a:rPr sz="1800" dirty="0">
                          <a:solidFill>
                            <a:srgbClr val="FFFFFF"/>
                          </a:solidFill>
                          <a:latin typeface="Gill Sans MT"/>
                          <a:cs typeface="Gill Sans MT"/>
                        </a:rPr>
                        <a:t>ransplant</a:t>
                      </a:r>
                      <a:r>
                        <a:rPr sz="1800" spc="-240" dirty="0">
                          <a:solidFill>
                            <a:srgbClr val="FFFFFF"/>
                          </a:solidFill>
                          <a:latin typeface="Gill Sans MT"/>
                          <a:cs typeface="Gill Sans MT"/>
                        </a:rPr>
                        <a:t> </a:t>
                      </a:r>
                      <a:r>
                        <a:rPr sz="1800" spc="-225" dirty="0">
                          <a:solidFill>
                            <a:srgbClr val="FFFFFF"/>
                          </a:solidFill>
                          <a:latin typeface="Gill Sans MT"/>
                          <a:cs typeface="Gill Sans MT"/>
                        </a:rPr>
                        <a:t>T</a:t>
                      </a:r>
                      <a:r>
                        <a:rPr sz="1800" dirty="0">
                          <a:solidFill>
                            <a:srgbClr val="FFFFFF"/>
                          </a:solidFill>
                          <a:latin typeface="Gill Sans MT"/>
                          <a:cs typeface="Gill Sans MT"/>
                        </a:rPr>
                        <a:t>ype</a:t>
                      </a:r>
                      <a:endParaRPr sz="1800" dirty="0">
                        <a:latin typeface="Gill Sans MT"/>
                        <a:cs typeface="Gill Sans MT"/>
                      </a:endParaRPr>
                    </a:p>
                  </a:txBody>
                  <a:tcPr marL="0" marR="0" marT="0" marB="0">
                    <a:lnL w="9525">
                      <a:solidFill>
                        <a:srgbClr val="7A8AA6"/>
                      </a:solidFill>
                      <a:prstDash val="solid"/>
                    </a:lnL>
                    <a:lnT w="9525">
                      <a:solidFill>
                        <a:srgbClr val="7A8AA6"/>
                      </a:solidFill>
                      <a:prstDash val="solid"/>
                    </a:lnT>
                    <a:lnB w="9525">
                      <a:solidFill>
                        <a:srgbClr val="7A8AA6"/>
                      </a:solidFill>
                      <a:prstDash val="solid"/>
                    </a:lnB>
                    <a:solidFill>
                      <a:srgbClr val="7E8FA9"/>
                    </a:solidFill>
                  </a:tcPr>
                </a:tc>
                <a:tc>
                  <a:txBody>
                    <a:bodyPr/>
                    <a:lstStyle/>
                    <a:p>
                      <a:pPr marL="219075">
                        <a:lnSpc>
                          <a:spcPct val="100000"/>
                        </a:lnSpc>
                      </a:pPr>
                      <a:r>
                        <a:rPr sz="1800" dirty="0">
                          <a:solidFill>
                            <a:srgbClr val="FFFFFF"/>
                          </a:solidFill>
                          <a:latin typeface="Gill Sans MT"/>
                          <a:cs typeface="Gill Sans MT"/>
                        </a:rPr>
                        <a:t>Intest</a:t>
                      </a:r>
                      <a:r>
                        <a:rPr sz="1800" spc="-5" dirty="0">
                          <a:solidFill>
                            <a:srgbClr val="FFFFFF"/>
                          </a:solidFill>
                          <a:latin typeface="Gill Sans MT"/>
                          <a:cs typeface="Gill Sans MT"/>
                        </a:rPr>
                        <a:t>ine</a:t>
                      </a:r>
                      <a:endParaRPr sz="1800" dirty="0">
                        <a:latin typeface="Gill Sans MT"/>
                        <a:cs typeface="Gill Sans MT"/>
                      </a:endParaRPr>
                    </a:p>
                  </a:txBody>
                  <a:tcPr marL="0" marR="0" marT="0" marB="0">
                    <a:lnT w="9525">
                      <a:solidFill>
                        <a:srgbClr val="7A8AA6"/>
                      </a:solidFill>
                      <a:prstDash val="solid"/>
                    </a:lnT>
                    <a:lnB w="9525">
                      <a:solidFill>
                        <a:srgbClr val="7A8AA6"/>
                      </a:solidFill>
                      <a:prstDash val="solid"/>
                    </a:lnB>
                    <a:solidFill>
                      <a:srgbClr val="7E8FA9"/>
                    </a:solidFill>
                  </a:tcPr>
                </a:tc>
                <a:tc>
                  <a:txBody>
                    <a:bodyPr/>
                    <a:lstStyle/>
                    <a:p>
                      <a:pPr marL="172720">
                        <a:lnSpc>
                          <a:spcPct val="100000"/>
                        </a:lnSpc>
                      </a:pPr>
                      <a:r>
                        <a:rPr sz="1800" dirty="0">
                          <a:solidFill>
                            <a:srgbClr val="FFFFFF"/>
                          </a:solidFill>
                          <a:latin typeface="Gill Sans MT"/>
                          <a:cs typeface="Gill Sans MT"/>
                        </a:rPr>
                        <a:t>L</a:t>
                      </a:r>
                      <a:r>
                        <a:rPr sz="1800" spc="-5" dirty="0">
                          <a:solidFill>
                            <a:srgbClr val="FFFFFF"/>
                          </a:solidFill>
                          <a:latin typeface="Gill Sans MT"/>
                          <a:cs typeface="Gill Sans MT"/>
                        </a:rPr>
                        <a:t>i</a:t>
                      </a:r>
                      <a:r>
                        <a:rPr sz="1800" spc="-35" dirty="0">
                          <a:solidFill>
                            <a:srgbClr val="FFFFFF"/>
                          </a:solidFill>
                          <a:latin typeface="Gill Sans MT"/>
                          <a:cs typeface="Gill Sans MT"/>
                        </a:rPr>
                        <a:t>v</a:t>
                      </a:r>
                      <a:r>
                        <a:rPr sz="1800" dirty="0">
                          <a:solidFill>
                            <a:srgbClr val="FFFFFF"/>
                          </a:solidFill>
                          <a:latin typeface="Gill Sans MT"/>
                          <a:cs typeface="Gill Sans MT"/>
                        </a:rPr>
                        <a:t>er</a:t>
                      </a:r>
                      <a:endParaRPr sz="1800">
                        <a:latin typeface="Gill Sans MT"/>
                        <a:cs typeface="Gill Sans MT"/>
                      </a:endParaRPr>
                    </a:p>
                  </a:txBody>
                  <a:tcPr marL="0" marR="0" marT="0" marB="0">
                    <a:lnT w="9525">
                      <a:solidFill>
                        <a:srgbClr val="7A8AA6"/>
                      </a:solidFill>
                      <a:prstDash val="solid"/>
                    </a:lnT>
                    <a:lnB w="9525">
                      <a:solidFill>
                        <a:srgbClr val="7A8AA6"/>
                      </a:solidFill>
                      <a:prstDash val="solid"/>
                    </a:lnB>
                    <a:solidFill>
                      <a:srgbClr val="7E8FA9"/>
                    </a:solidFill>
                  </a:tcPr>
                </a:tc>
                <a:tc>
                  <a:txBody>
                    <a:bodyPr/>
                    <a:lstStyle/>
                    <a:p>
                      <a:pPr marL="189865">
                        <a:lnSpc>
                          <a:spcPct val="100000"/>
                        </a:lnSpc>
                      </a:pPr>
                      <a:r>
                        <a:rPr sz="1800" dirty="0">
                          <a:solidFill>
                            <a:srgbClr val="FFFFFF"/>
                          </a:solidFill>
                          <a:latin typeface="Gill Sans MT"/>
                          <a:cs typeface="Gill Sans MT"/>
                        </a:rPr>
                        <a:t>St</a:t>
                      </a:r>
                      <a:r>
                        <a:rPr sz="1800" spc="5" dirty="0">
                          <a:solidFill>
                            <a:srgbClr val="FFFFFF"/>
                          </a:solidFill>
                          <a:latin typeface="Gill Sans MT"/>
                          <a:cs typeface="Gill Sans MT"/>
                        </a:rPr>
                        <a:t>o</a:t>
                      </a:r>
                      <a:r>
                        <a:rPr sz="1800" dirty="0">
                          <a:solidFill>
                            <a:srgbClr val="FFFFFF"/>
                          </a:solidFill>
                          <a:latin typeface="Gill Sans MT"/>
                          <a:cs typeface="Gill Sans MT"/>
                        </a:rPr>
                        <a:t>ma</a:t>
                      </a:r>
                      <a:r>
                        <a:rPr sz="1800" spc="5" dirty="0">
                          <a:solidFill>
                            <a:srgbClr val="FFFFFF"/>
                          </a:solidFill>
                          <a:latin typeface="Gill Sans MT"/>
                          <a:cs typeface="Gill Sans MT"/>
                        </a:rPr>
                        <a:t>c</a:t>
                      </a:r>
                      <a:r>
                        <a:rPr sz="1800" dirty="0">
                          <a:solidFill>
                            <a:srgbClr val="FFFFFF"/>
                          </a:solidFill>
                          <a:latin typeface="Gill Sans MT"/>
                          <a:cs typeface="Gill Sans MT"/>
                        </a:rPr>
                        <a:t>h</a:t>
                      </a:r>
                      <a:endParaRPr sz="1800" dirty="0">
                        <a:latin typeface="Gill Sans MT"/>
                        <a:cs typeface="Gill Sans MT"/>
                      </a:endParaRPr>
                    </a:p>
                  </a:txBody>
                  <a:tcPr marL="0" marR="0" marT="0" marB="0">
                    <a:lnR w="9525">
                      <a:solidFill>
                        <a:srgbClr val="7A8AA6"/>
                      </a:solidFill>
                      <a:prstDash val="solid"/>
                    </a:lnR>
                    <a:lnT w="9525">
                      <a:solidFill>
                        <a:srgbClr val="7A8AA6"/>
                      </a:solidFill>
                      <a:prstDash val="solid"/>
                    </a:lnT>
                    <a:lnB w="9525">
                      <a:solidFill>
                        <a:srgbClr val="7A8AA6"/>
                      </a:solidFill>
                      <a:prstDash val="solid"/>
                    </a:lnB>
                    <a:solidFill>
                      <a:srgbClr val="7E8FA9"/>
                    </a:solidFill>
                  </a:tcPr>
                </a:tc>
                <a:extLst>
                  <a:ext uri="{0D108BD9-81ED-4DB2-BD59-A6C34878D82A}">
                    <a16:rowId xmlns:a16="http://schemas.microsoft.com/office/drawing/2014/main" val="10000"/>
                  </a:ext>
                </a:extLst>
              </a:tr>
              <a:tr h="365760">
                <a:tc gridSpan="4">
                  <a:txBody>
                    <a:bodyPr/>
                    <a:lstStyle/>
                    <a:p>
                      <a:pPr marL="118745">
                        <a:lnSpc>
                          <a:spcPct val="100000"/>
                        </a:lnSpc>
                      </a:pPr>
                      <a:r>
                        <a:rPr sz="1800" dirty="0">
                          <a:latin typeface="Gill Sans MT"/>
                          <a:cs typeface="Gill Sans MT"/>
                        </a:rPr>
                        <a:t>S</a:t>
                      </a:r>
                      <a:r>
                        <a:rPr sz="1800" spc="5" dirty="0">
                          <a:latin typeface="Gill Sans MT"/>
                          <a:cs typeface="Gill Sans MT"/>
                        </a:rPr>
                        <a:t>m</a:t>
                      </a:r>
                      <a:r>
                        <a:rPr sz="1800" dirty="0">
                          <a:latin typeface="Gill Sans MT"/>
                          <a:cs typeface="Gill Sans MT"/>
                        </a:rPr>
                        <a:t>all</a:t>
                      </a:r>
                      <a:r>
                        <a:rPr sz="1800" spc="-5" dirty="0">
                          <a:latin typeface="Gill Sans MT"/>
                          <a:cs typeface="Gill Sans MT"/>
                        </a:rPr>
                        <a:t> </a:t>
                      </a:r>
                      <a:r>
                        <a:rPr sz="1800" spc="-10" dirty="0">
                          <a:latin typeface="Gill Sans MT"/>
                          <a:cs typeface="Gill Sans MT"/>
                        </a:rPr>
                        <a:t>Bo</a:t>
                      </a:r>
                      <a:r>
                        <a:rPr sz="1800" spc="-35" dirty="0">
                          <a:latin typeface="Gill Sans MT"/>
                          <a:cs typeface="Gill Sans MT"/>
                        </a:rPr>
                        <a:t>w</a:t>
                      </a:r>
                      <a:r>
                        <a:rPr sz="1800" dirty="0">
                          <a:latin typeface="Gill Sans MT"/>
                          <a:cs typeface="Gill Sans MT"/>
                        </a:rPr>
                        <a:t>el</a:t>
                      </a:r>
                      <a:r>
                        <a:rPr sz="1800" spc="5" dirty="0">
                          <a:latin typeface="Gill Sans MT"/>
                          <a:cs typeface="Gill Sans MT"/>
                        </a:rPr>
                        <a:t> </a:t>
                      </a:r>
                      <a:r>
                        <a:rPr sz="1800" spc="-10" dirty="0">
                          <a:latin typeface="Gill Sans MT"/>
                          <a:cs typeface="Gill Sans MT"/>
                        </a:rPr>
                        <a:t>(</a:t>
                      </a:r>
                      <a:r>
                        <a:rPr sz="1800" dirty="0">
                          <a:latin typeface="Gill Sans MT"/>
                          <a:cs typeface="Gill Sans MT"/>
                        </a:rPr>
                        <a:t>SBT)</a:t>
                      </a:r>
                      <a:endParaRPr sz="1800">
                        <a:latin typeface="Gill Sans MT"/>
                        <a:cs typeface="Gill Sans MT"/>
                      </a:endParaRPr>
                    </a:p>
                  </a:txBody>
                  <a:tcPr marL="0" marR="0" marT="0" marB="0">
                    <a:lnL w="9525">
                      <a:solidFill>
                        <a:srgbClr val="7A8AA6"/>
                      </a:solidFill>
                      <a:prstDash val="solid"/>
                    </a:lnL>
                    <a:lnR w="9525">
                      <a:solidFill>
                        <a:srgbClr val="7A8AA6"/>
                      </a:solidFill>
                      <a:prstDash val="solid"/>
                    </a:lnR>
                    <a:lnT w="9525">
                      <a:solidFill>
                        <a:srgbClr val="7A8AA6"/>
                      </a:solidFill>
                      <a:prstDash val="solid"/>
                    </a:lnT>
                    <a:lnB w="9525">
                      <a:solidFill>
                        <a:srgbClr val="7A8AA6"/>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65760">
                <a:tc gridSpan="4">
                  <a:txBody>
                    <a:bodyPr/>
                    <a:lstStyle/>
                    <a:p>
                      <a:pPr marL="519430">
                        <a:lnSpc>
                          <a:spcPct val="100000"/>
                        </a:lnSpc>
                      </a:pPr>
                      <a:r>
                        <a:rPr sz="1800" dirty="0">
                          <a:latin typeface="Gill Sans MT"/>
                          <a:cs typeface="Gill Sans MT"/>
                        </a:rPr>
                        <a:t>L</a:t>
                      </a:r>
                      <a:r>
                        <a:rPr sz="1800" spc="-5" dirty="0">
                          <a:latin typeface="Gill Sans MT"/>
                          <a:cs typeface="Gill Sans MT"/>
                        </a:rPr>
                        <a:t>i</a:t>
                      </a:r>
                      <a:r>
                        <a:rPr sz="1800" spc="-35" dirty="0">
                          <a:latin typeface="Gill Sans MT"/>
                          <a:cs typeface="Gill Sans MT"/>
                        </a:rPr>
                        <a:t>v</a:t>
                      </a:r>
                      <a:r>
                        <a:rPr sz="1800" dirty="0">
                          <a:latin typeface="Gill Sans MT"/>
                          <a:cs typeface="Gill Sans MT"/>
                        </a:rPr>
                        <a:t>er/S</a:t>
                      </a:r>
                      <a:r>
                        <a:rPr sz="1800" spc="-10" dirty="0">
                          <a:latin typeface="Gill Sans MT"/>
                          <a:cs typeface="Gill Sans MT"/>
                        </a:rPr>
                        <a:t>B</a:t>
                      </a:r>
                      <a:r>
                        <a:rPr sz="1800" dirty="0">
                          <a:latin typeface="Gill Sans MT"/>
                          <a:cs typeface="Gill Sans MT"/>
                        </a:rPr>
                        <a:t>T</a:t>
                      </a:r>
                      <a:endParaRPr sz="1800">
                        <a:latin typeface="Gill Sans MT"/>
                        <a:cs typeface="Gill Sans MT"/>
                      </a:endParaRPr>
                    </a:p>
                  </a:txBody>
                  <a:tcPr marL="0" marR="0" marT="0" marB="0">
                    <a:lnL w="9525">
                      <a:solidFill>
                        <a:srgbClr val="7A8AA6"/>
                      </a:solidFill>
                      <a:prstDash val="solid"/>
                    </a:lnL>
                    <a:lnR w="9525">
                      <a:solidFill>
                        <a:srgbClr val="7A8AA6"/>
                      </a:solidFill>
                      <a:prstDash val="solid"/>
                    </a:lnR>
                    <a:lnT w="9525">
                      <a:solidFill>
                        <a:srgbClr val="7A8AA6"/>
                      </a:solidFill>
                      <a:prstDash val="solid"/>
                    </a:lnT>
                    <a:lnB w="9525">
                      <a:solidFill>
                        <a:srgbClr val="7A8AA6"/>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365760">
                <a:tc gridSpan="4">
                  <a:txBody>
                    <a:bodyPr/>
                    <a:lstStyle/>
                    <a:p>
                      <a:pPr marL="306070">
                        <a:lnSpc>
                          <a:spcPct val="100000"/>
                        </a:lnSpc>
                      </a:pPr>
                      <a:r>
                        <a:rPr sz="1800" dirty="0">
                          <a:latin typeface="Gill Sans MT"/>
                          <a:cs typeface="Gill Sans MT"/>
                        </a:rPr>
                        <a:t>Mo</a:t>
                      </a:r>
                      <a:r>
                        <a:rPr sz="1800" spc="-5" dirty="0">
                          <a:latin typeface="Gill Sans MT"/>
                          <a:cs typeface="Gill Sans MT"/>
                        </a:rPr>
                        <a:t>di</a:t>
                      </a:r>
                      <a:r>
                        <a:rPr sz="1800" spc="5" dirty="0">
                          <a:latin typeface="Gill Sans MT"/>
                          <a:cs typeface="Gill Sans MT"/>
                        </a:rPr>
                        <a:t>f</a:t>
                      </a:r>
                      <a:r>
                        <a:rPr sz="1800" spc="-5" dirty="0">
                          <a:latin typeface="Gill Sans MT"/>
                          <a:cs typeface="Gill Sans MT"/>
                        </a:rPr>
                        <a:t>ie</a:t>
                      </a:r>
                      <a:r>
                        <a:rPr sz="1800" dirty="0">
                          <a:latin typeface="Gill Sans MT"/>
                          <a:cs typeface="Gill Sans MT"/>
                        </a:rPr>
                        <a:t>d</a:t>
                      </a:r>
                      <a:r>
                        <a:rPr sz="1800" spc="-10" dirty="0">
                          <a:latin typeface="Gill Sans MT"/>
                          <a:cs typeface="Gill Sans MT"/>
                        </a:rPr>
                        <a:t> </a:t>
                      </a:r>
                      <a:r>
                        <a:rPr sz="1800" dirty="0">
                          <a:latin typeface="Gill Sans MT"/>
                          <a:cs typeface="Gill Sans MT"/>
                        </a:rPr>
                        <a:t>MVT</a:t>
                      </a:r>
                      <a:endParaRPr sz="1800">
                        <a:latin typeface="Gill Sans MT"/>
                        <a:cs typeface="Gill Sans MT"/>
                      </a:endParaRPr>
                    </a:p>
                  </a:txBody>
                  <a:tcPr marL="0" marR="0" marT="0" marB="0">
                    <a:lnL w="9525">
                      <a:solidFill>
                        <a:srgbClr val="7A8AA6"/>
                      </a:solidFill>
                      <a:prstDash val="solid"/>
                    </a:lnL>
                    <a:lnR w="9525">
                      <a:solidFill>
                        <a:srgbClr val="7A8AA6"/>
                      </a:solidFill>
                      <a:prstDash val="solid"/>
                    </a:lnR>
                    <a:lnT w="9525">
                      <a:solidFill>
                        <a:srgbClr val="7A8AA6"/>
                      </a:solidFill>
                      <a:prstDash val="solid"/>
                    </a:lnT>
                    <a:lnB w="9525">
                      <a:solidFill>
                        <a:srgbClr val="7A8AA6"/>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365759">
                <a:tc gridSpan="4">
                  <a:txBody>
                    <a:bodyPr/>
                    <a:lstStyle/>
                    <a:p>
                      <a:pPr marL="545465">
                        <a:lnSpc>
                          <a:spcPct val="100000"/>
                        </a:lnSpc>
                      </a:pPr>
                      <a:r>
                        <a:rPr sz="1800" dirty="0">
                          <a:latin typeface="Gill Sans MT"/>
                          <a:cs typeface="Gill Sans MT"/>
                        </a:rPr>
                        <a:t>MVT</a:t>
                      </a:r>
                    </a:p>
                  </a:txBody>
                  <a:tcPr marL="0" marR="0" marT="0" marB="0">
                    <a:lnL w="9525">
                      <a:solidFill>
                        <a:srgbClr val="7A8AA6"/>
                      </a:solidFill>
                      <a:prstDash val="solid"/>
                    </a:lnL>
                    <a:lnR w="9525">
                      <a:solidFill>
                        <a:srgbClr val="7A8AA6"/>
                      </a:solidFill>
                      <a:prstDash val="solid"/>
                    </a:lnR>
                    <a:lnT w="9525">
                      <a:solidFill>
                        <a:srgbClr val="7A8AA6"/>
                      </a:solidFill>
                      <a:prstDash val="solid"/>
                    </a:lnT>
                    <a:lnB w="9525">
                      <a:solidFill>
                        <a:srgbClr val="7A8AA6"/>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10600" cy="553998"/>
          </a:xfrm>
        </p:spPr>
        <p:txBody>
          <a:bodyPr/>
          <a:lstStyle/>
          <a:p>
            <a:pPr algn="ctr"/>
            <a:r>
              <a:rPr lang="en-US" sz="3600" dirty="0">
                <a:latin typeface="Arial"/>
                <a:cs typeface="Arial"/>
              </a:rPr>
              <a:t>2023-2025 IITR Updates</a:t>
            </a:r>
            <a:endParaRPr lang="en-US" dirty="0"/>
          </a:p>
        </p:txBody>
      </p:sp>
      <p:sp>
        <p:nvSpPr>
          <p:cNvPr id="5" name="object 4"/>
          <p:cNvSpPr/>
          <p:nvPr/>
        </p:nvSpPr>
        <p:spPr>
          <a:xfrm>
            <a:off x="7652513" y="6094866"/>
            <a:ext cx="574548" cy="758950"/>
          </a:xfrm>
          <a:prstGeom prst="rect">
            <a:avLst/>
          </a:prstGeom>
          <a:blipFill>
            <a:blip r:embed="rId3" cstate="print"/>
            <a:stretch>
              <a:fillRect/>
            </a:stretch>
          </a:blipFill>
        </p:spPr>
        <p:txBody>
          <a:bodyPr wrap="square" lIns="0" tIns="0" rIns="0" bIns="0" rtlCol="0"/>
          <a:lstStyle/>
          <a:p>
            <a:endParaRPr/>
          </a:p>
        </p:txBody>
      </p:sp>
      <p:sp>
        <p:nvSpPr>
          <p:cNvPr id="6" name="object 5"/>
          <p:cNvSpPr/>
          <p:nvPr/>
        </p:nvSpPr>
        <p:spPr>
          <a:xfrm>
            <a:off x="8229600" y="6177532"/>
            <a:ext cx="588264" cy="601980"/>
          </a:xfrm>
          <a:prstGeom prst="rect">
            <a:avLst/>
          </a:prstGeom>
          <a:blipFill>
            <a:blip r:embed="rId4" cstate="print"/>
            <a:stretch>
              <a:fillRect/>
            </a:stretch>
          </a:blipFill>
        </p:spPr>
        <p:txBody>
          <a:bodyPr wrap="square" lIns="0" tIns="0" rIns="0" bIns="0" rtlCol="0"/>
          <a:lstStyle/>
          <a:p>
            <a:endParaRPr/>
          </a:p>
        </p:txBody>
      </p:sp>
      <p:sp>
        <p:nvSpPr>
          <p:cNvPr id="7" name="object 9">
            <a:extLst>
              <a:ext uri="{FF2B5EF4-FFF2-40B4-BE49-F238E27FC236}">
                <a16:creationId xmlns:a16="http://schemas.microsoft.com/office/drawing/2014/main" id="{4CFA3BE4-B48D-4C25-AB11-5A0D364222E3}"/>
              </a:ext>
            </a:extLst>
          </p:cNvPr>
          <p:cNvSpPr txBox="1">
            <a:spLocks noGrp="1"/>
          </p:cNvSpPr>
          <p:nvPr>
            <p:ph type="ftr" sz="quarter" idx="5"/>
          </p:nvPr>
        </p:nvSpPr>
        <p:spPr>
          <a:xfrm>
            <a:off x="2895600" y="6541328"/>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sp>
        <p:nvSpPr>
          <p:cNvPr id="8" name="object 7">
            <a:extLst>
              <a:ext uri="{FF2B5EF4-FFF2-40B4-BE49-F238E27FC236}">
                <a16:creationId xmlns:a16="http://schemas.microsoft.com/office/drawing/2014/main" id="{7F750870-C843-45B9-849A-492A4BACDC46}"/>
              </a:ext>
            </a:extLst>
          </p:cNvPr>
          <p:cNvSpPr txBox="1"/>
          <p:nvPr/>
        </p:nvSpPr>
        <p:spPr>
          <a:xfrm>
            <a:off x="533400" y="1568337"/>
            <a:ext cx="8265879" cy="3080843"/>
          </a:xfrm>
          <a:prstGeom prst="rect">
            <a:avLst/>
          </a:prstGeom>
        </p:spPr>
        <p:txBody>
          <a:bodyPr vert="horz" wrap="square" lIns="0" tIns="0" rIns="0" bIns="0" rtlCol="0">
            <a:spAutoFit/>
          </a:bodyPr>
          <a:lstStyle/>
          <a:p>
            <a:pPr>
              <a:lnSpc>
                <a:spcPct val="100000"/>
              </a:lnSpc>
              <a:spcBef>
                <a:spcPts val="42"/>
              </a:spcBef>
              <a:buClr>
                <a:srgbClr val="333333"/>
              </a:buClr>
              <a:buFont typeface="Arial"/>
              <a:buChar char="•"/>
            </a:pPr>
            <a:endParaRPr sz="2050" dirty="0">
              <a:latin typeface="Times New Roman"/>
              <a:cs typeface="Times New Roman"/>
            </a:endParaRPr>
          </a:p>
          <a:p>
            <a:pPr marL="342900" marR="0" lvl="0" indent="-342900" algn="l" defTabSz="3429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Since last report (CIIRTA June 2023) </a:t>
            </a:r>
          </a:p>
          <a:p>
            <a:pPr marL="685800" marR="0" lvl="1" indent="-342900" algn="l" defTabSz="3429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234 new transplants added to IITR</a:t>
            </a:r>
          </a:p>
          <a:p>
            <a:pPr marL="1143000" lvl="2" indent="-342900" defTabSz="342900">
              <a:spcBef>
                <a:spcPct val="20000"/>
              </a:spcBef>
              <a:buFont typeface="Arial"/>
              <a:buChar char="–"/>
              <a:defRPr/>
            </a:pPr>
            <a:r>
              <a:rPr lang="en-US" sz="2400" dirty="0">
                <a:solidFill>
                  <a:prstClr val="black"/>
                </a:solidFill>
                <a:latin typeface="Calibri"/>
              </a:rPr>
              <a:t>Including 139 from </a:t>
            </a:r>
            <a:r>
              <a:rPr kumimoji="0" lang="en-US" sz="2400" b="0" i="0" u="none" strike="noStrike" kern="1200" cap="none" spc="0" normalizeH="0" baseline="0" noProof="0" dirty="0">
                <a:ln>
                  <a:noFill/>
                </a:ln>
                <a:solidFill>
                  <a:prstClr val="black"/>
                </a:solidFill>
                <a:effectLst/>
                <a:uLnTx/>
                <a:uFillTx/>
                <a:latin typeface="Calibri"/>
                <a:ea typeface="+mn-ea"/>
                <a:cs typeface="+mn-cs"/>
              </a:rPr>
              <a:t>USA OPTN/SRTR import 3/2025 </a:t>
            </a:r>
          </a:p>
          <a:p>
            <a:pPr marL="355600" marR="41910" indent="-342900">
              <a:lnSpc>
                <a:spcPct val="100000"/>
              </a:lnSpc>
              <a:buClr>
                <a:srgbClr val="333333"/>
              </a:buClr>
              <a:buFont typeface="Arial"/>
              <a:buChar char="•"/>
              <a:tabLst>
                <a:tab pos="355600" algn="l"/>
              </a:tabLst>
            </a:pPr>
            <a:endParaRPr lang="en-US" sz="2000" dirty="0">
              <a:solidFill>
                <a:srgbClr val="333333"/>
              </a:solidFill>
              <a:latin typeface="Arial"/>
              <a:cs typeface="Arial"/>
            </a:endParaRPr>
          </a:p>
          <a:p>
            <a:pPr algn="l"/>
            <a:r>
              <a:rPr lang="en-US" sz="2000" b="1" i="0" u="none" strike="noStrike" baseline="0" dirty="0">
                <a:latin typeface="Calibri-Bold"/>
              </a:rPr>
              <a:t>	</a:t>
            </a:r>
            <a:r>
              <a:rPr lang="en-US" sz="2000" dirty="0">
                <a:latin typeface="Calibri" panose="020F0502020204030204" pitchFamily="34" charset="0"/>
              </a:rPr>
              <a:t>	</a:t>
            </a:r>
            <a:endParaRPr lang="en-US" sz="2000" dirty="0">
              <a:solidFill>
                <a:srgbClr val="333333"/>
              </a:solidFill>
              <a:latin typeface="Arial"/>
              <a:cs typeface="Arial"/>
            </a:endParaRPr>
          </a:p>
          <a:p>
            <a:pPr marL="355600" marR="41910" indent="-342900">
              <a:lnSpc>
                <a:spcPct val="100000"/>
              </a:lnSpc>
              <a:buClr>
                <a:srgbClr val="333333"/>
              </a:buClr>
              <a:buFont typeface="Arial"/>
              <a:buChar char="•"/>
              <a:tabLst>
                <a:tab pos="355600" algn="l"/>
              </a:tabLst>
            </a:pPr>
            <a:r>
              <a:rPr lang="en-US" sz="2800" dirty="0">
                <a:solidFill>
                  <a:srgbClr val="333333"/>
                </a:solidFill>
                <a:latin typeface="Arial"/>
                <a:cs typeface="Arial"/>
              </a:rPr>
              <a:t>IITR data was accessed 9/12/2025 for this report</a:t>
            </a:r>
          </a:p>
          <a:p>
            <a:pPr marL="12700" marR="41910">
              <a:lnSpc>
                <a:spcPct val="100000"/>
              </a:lnSpc>
              <a:buClr>
                <a:srgbClr val="333333"/>
              </a:buClr>
              <a:tabLst>
                <a:tab pos="355600" algn="l"/>
              </a:tabLst>
            </a:pPr>
            <a:endParaRPr sz="2050" dirty="0">
              <a:latin typeface="Times New Roman"/>
              <a:cs typeface="Times New Roman"/>
            </a:endParaRPr>
          </a:p>
        </p:txBody>
      </p:sp>
    </p:spTree>
    <p:extLst>
      <p:ext uri="{BB962C8B-B14F-4D97-AF65-F5344CB8AC3E}">
        <p14:creationId xmlns:p14="http://schemas.microsoft.com/office/powerpoint/2010/main" val="146648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535049" y="441088"/>
            <a:ext cx="7737475" cy="487313"/>
          </a:xfrm>
          <a:prstGeom prst="rect">
            <a:avLst/>
          </a:prstGeom>
        </p:spPr>
        <p:txBody>
          <a:bodyPr vert="horz" wrap="square" lIns="0" tIns="0" rIns="0" bIns="0" rtlCol="0">
            <a:spAutoFit/>
          </a:bodyPr>
          <a:lstStyle/>
          <a:p>
            <a:pPr marL="12700">
              <a:lnSpc>
                <a:spcPts val="3810"/>
              </a:lnSpc>
            </a:pPr>
            <a:r>
              <a:rPr sz="3200" b="1" dirty="0">
                <a:latin typeface="Arial"/>
                <a:cs typeface="Arial"/>
              </a:rPr>
              <a:t>Global</a:t>
            </a:r>
            <a:r>
              <a:rPr sz="3200" b="1" spc="-35" dirty="0">
                <a:latin typeface="Arial"/>
                <a:cs typeface="Arial"/>
              </a:rPr>
              <a:t> </a:t>
            </a:r>
            <a:r>
              <a:rPr lang="en-US" sz="3200" b="1" dirty="0">
                <a:latin typeface="Arial"/>
                <a:cs typeface="Arial"/>
              </a:rPr>
              <a:t>Intestinal </a:t>
            </a:r>
            <a:r>
              <a:rPr lang="en-US" sz="3200" b="1" dirty="0" err="1">
                <a:latin typeface="Arial"/>
                <a:cs typeface="Arial"/>
              </a:rPr>
              <a:t>Tx</a:t>
            </a:r>
            <a:r>
              <a:rPr sz="3200" b="1" spc="-20" dirty="0">
                <a:latin typeface="Arial"/>
                <a:cs typeface="Arial"/>
              </a:rPr>
              <a:t> </a:t>
            </a:r>
            <a:r>
              <a:rPr sz="3200" b="1" dirty="0">
                <a:latin typeface="Arial"/>
                <a:cs typeface="Arial"/>
              </a:rPr>
              <a:t>Exp</a:t>
            </a:r>
            <a:r>
              <a:rPr sz="3200" b="1" spc="-15" dirty="0">
                <a:latin typeface="Arial"/>
                <a:cs typeface="Arial"/>
              </a:rPr>
              <a:t>e</a:t>
            </a:r>
            <a:r>
              <a:rPr sz="3200" b="1" dirty="0">
                <a:latin typeface="Arial"/>
                <a:cs typeface="Arial"/>
              </a:rPr>
              <a:t>rien</a:t>
            </a:r>
            <a:r>
              <a:rPr sz="3200" b="1" spc="-15" dirty="0">
                <a:latin typeface="Arial"/>
                <a:cs typeface="Arial"/>
              </a:rPr>
              <a:t>c</a:t>
            </a:r>
            <a:r>
              <a:rPr sz="3200" b="1" dirty="0">
                <a:latin typeface="Arial"/>
                <a:cs typeface="Arial"/>
              </a:rPr>
              <a:t>e</a:t>
            </a:r>
            <a:endParaRPr sz="3200" dirty="0">
              <a:latin typeface="Arial"/>
              <a:cs typeface="Arial"/>
            </a:endParaRPr>
          </a:p>
        </p:txBody>
      </p:sp>
      <p:sp>
        <p:nvSpPr>
          <p:cNvPr id="8" name="object 8"/>
          <p:cNvSpPr txBox="1"/>
          <p:nvPr/>
        </p:nvSpPr>
        <p:spPr>
          <a:xfrm>
            <a:off x="2362200" y="1219199"/>
            <a:ext cx="4419599" cy="243656"/>
          </a:xfrm>
          <a:prstGeom prst="rect">
            <a:avLst/>
          </a:prstGeom>
        </p:spPr>
        <p:txBody>
          <a:bodyPr vert="horz" wrap="square" lIns="0" tIns="0" rIns="0" bIns="0" rtlCol="0">
            <a:spAutoFit/>
          </a:bodyPr>
          <a:lstStyle/>
          <a:p>
            <a:pPr marL="12700">
              <a:lnSpc>
                <a:spcPts val="1905"/>
              </a:lnSpc>
            </a:pPr>
            <a:r>
              <a:rPr sz="2000" b="1" spc="-10" dirty="0">
                <a:latin typeface="Arial"/>
                <a:cs typeface="Arial"/>
              </a:rPr>
              <a:t>Jan</a:t>
            </a:r>
            <a:r>
              <a:rPr lang="en-US" sz="2000" b="1" spc="-10" dirty="0">
                <a:latin typeface="Arial"/>
                <a:cs typeface="Arial"/>
              </a:rPr>
              <a:t>uary</a:t>
            </a:r>
            <a:r>
              <a:rPr sz="2000" b="1" spc="-5" dirty="0">
                <a:latin typeface="Arial"/>
                <a:cs typeface="Arial"/>
              </a:rPr>
              <a:t> </a:t>
            </a:r>
            <a:r>
              <a:rPr sz="2000" b="1" spc="-10" dirty="0">
                <a:latin typeface="Arial"/>
                <a:cs typeface="Arial"/>
              </a:rPr>
              <a:t>198</a:t>
            </a:r>
            <a:r>
              <a:rPr sz="2000" b="1" spc="5" dirty="0">
                <a:latin typeface="Arial"/>
                <a:cs typeface="Arial"/>
              </a:rPr>
              <a:t>5</a:t>
            </a:r>
            <a:r>
              <a:rPr lang="en-US" sz="2000" b="1" spc="5" dirty="0">
                <a:latin typeface="Arial"/>
                <a:cs typeface="Arial"/>
              </a:rPr>
              <a:t> </a:t>
            </a:r>
            <a:r>
              <a:rPr sz="2000" b="1" spc="-15" dirty="0">
                <a:latin typeface="Arial"/>
                <a:cs typeface="Arial"/>
              </a:rPr>
              <a:t>-</a:t>
            </a:r>
            <a:r>
              <a:rPr lang="en-US" sz="2000" b="1" spc="-10" dirty="0">
                <a:latin typeface="Arial"/>
                <a:cs typeface="Arial"/>
              </a:rPr>
              <a:t> September 2025</a:t>
            </a:r>
            <a:endParaRPr sz="2000" b="1" dirty="0">
              <a:latin typeface="Arial"/>
              <a:cs typeface="Arial"/>
            </a:endParaRPr>
          </a:p>
        </p:txBody>
      </p:sp>
      <p:sp>
        <p:nvSpPr>
          <p:cNvPr id="11" name="object 11"/>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graphicFrame>
        <p:nvGraphicFramePr>
          <p:cNvPr id="13" name="object 11">
            <a:extLst>
              <a:ext uri="{FF2B5EF4-FFF2-40B4-BE49-F238E27FC236}">
                <a16:creationId xmlns:a16="http://schemas.microsoft.com/office/drawing/2014/main" id="{7F0AD412-0072-4686-B9EF-BECEDFCB3762}"/>
              </a:ext>
            </a:extLst>
          </p:cNvPr>
          <p:cNvGraphicFramePr>
            <a:graphicFrameLocks noGrp="1"/>
          </p:cNvGraphicFramePr>
          <p:nvPr>
            <p:extLst>
              <p:ext uri="{D42A27DB-BD31-4B8C-83A1-F6EECF244321}">
                <p14:modId xmlns:p14="http://schemas.microsoft.com/office/powerpoint/2010/main" val="2454315680"/>
              </p:ext>
            </p:extLst>
          </p:nvPr>
        </p:nvGraphicFramePr>
        <p:xfrm>
          <a:off x="187007" y="2121020"/>
          <a:ext cx="8763000" cy="1391919"/>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9388">
                  <a:extLst>
                    <a:ext uri="{9D8B030D-6E8A-4147-A177-3AD203B41FA5}">
                      <a16:colId xmlns:a16="http://schemas.microsoft.com/office/drawing/2014/main" val="20002"/>
                    </a:ext>
                  </a:extLst>
                </a:gridCol>
                <a:gridCol w="2056812">
                  <a:extLst>
                    <a:ext uri="{9D8B030D-6E8A-4147-A177-3AD203B41FA5}">
                      <a16:colId xmlns:a16="http://schemas.microsoft.com/office/drawing/2014/main" val="20003"/>
                    </a:ext>
                  </a:extLst>
                </a:gridCol>
              </a:tblGrid>
              <a:tr h="477519">
                <a:tc>
                  <a:txBody>
                    <a:bodyPr/>
                    <a:lstStyle/>
                    <a:p>
                      <a:pPr marL="257175">
                        <a:lnSpc>
                          <a:spcPct val="100000"/>
                        </a:lnSpc>
                      </a:pPr>
                      <a:endParaRPr sz="1800" dirty="0">
                        <a:latin typeface="Gill Sans MT"/>
                        <a:cs typeface="Gill Sans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E8FA9"/>
                    </a:solidFill>
                  </a:tcPr>
                </a:tc>
                <a:tc>
                  <a:txBody>
                    <a:bodyPr/>
                    <a:lstStyle/>
                    <a:p>
                      <a:pPr marL="219075">
                        <a:lnSpc>
                          <a:spcPct val="100000"/>
                        </a:lnSpc>
                      </a:pPr>
                      <a:r>
                        <a:rPr lang="en-US" sz="2000" b="1" dirty="0">
                          <a:solidFill>
                            <a:srgbClr val="FFFFFF"/>
                          </a:solidFill>
                          <a:latin typeface="Gill Sans MT"/>
                          <a:cs typeface="Gill Sans MT"/>
                        </a:rPr>
                        <a:t>Total</a:t>
                      </a:r>
                      <a:endParaRPr sz="2000" b="1" dirty="0">
                        <a:latin typeface="Gill Sans MT"/>
                        <a:cs typeface="Gill Sans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E8FA9"/>
                    </a:solidFill>
                  </a:tcPr>
                </a:tc>
                <a:tc>
                  <a:txBody>
                    <a:bodyPr/>
                    <a:lstStyle/>
                    <a:p>
                      <a:pPr marL="172720">
                        <a:lnSpc>
                          <a:spcPct val="100000"/>
                        </a:lnSpc>
                      </a:pPr>
                      <a:r>
                        <a:rPr lang="en-US" sz="2000" b="1" dirty="0">
                          <a:solidFill>
                            <a:srgbClr val="FFFFFF"/>
                          </a:solidFill>
                          <a:latin typeface="Gill Sans MT"/>
                          <a:cs typeface="Gill Sans MT"/>
                        </a:rPr>
                        <a:t>Pediatric</a:t>
                      </a:r>
                      <a:endParaRPr sz="2000" b="1" dirty="0">
                        <a:latin typeface="Gill Sans MT"/>
                        <a:cs typeface="Gill Sans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E8FA9"/>
                    </a:solidFill>
                  </a:tcPr>
                </a:tc>
                <a:tc>
                  <a:txBody>
                    <a:bodyPr/>
                    <a:lstStyle/>
                    <a:p>
                      <a:pPr marL="189865">
                        <a:lnSpc>
                          <a:spcPct val="100000"/>
                        </a:lnSpc>
                      </a:pPr>
                      <a:r>
                        <a:rPr lang="en-US" sz="2000" b="1" dirty="0">
                          <a:solidFill>
                            <a:srgbClr val="FFFFFF"/>
                          </a:solidFill>
                          <a:latin typeface="Gill Sans MT"/>
                          <a:cs typeface="Gill Sans MT"/>
                        </a:rPr>
                        <a:t>Adult</a:t>
                      </a:r>
                      <a:endParaRPr sz="2000" b="1" dirty="0">
                        <a:latin typeface="Gill Sans MT"/>
                        <a:cs typeface="Gill Sans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E8FA9"/>
                    </a:solidFill>
                  </a:tcPr>
                </a:tc>
                <a:extLst>
                  <a:ext uri="{0D108BD9-81ED-4DB2-BD59-A6C34878D82A}">
                    <a16:rowId xmlns:a16="http://schemas.microsoft.com/office/drawing/2014/main" val="10000"/>
                  </a:ext>
                </a:extLst>
              </a:tr>
              <a:tr h="365760">
                <a:tc>
                  <a:txBody>
                    <a:bodyPr/>
                    <a:lstStyle/>
                    <a:p>
                      <a:r>
                        <a:rPr lang="en-US" sz="2400" b="1" dirty="0" err="1">
                          <a:solidFill>
                            <a:schemeClr val="tx1"/>
                          </a:solidFill>
                        </a:rPr>
                        <a:t>ITx</a:t>
                      </a:r>
                      <a:r>
                        <a:rPr lang="en-US" sz="2400" b="1" dirty="0">
                          <a:solidFill>
                            <a:schemeClr val="tx1"/>
                          </a:solidFill>
                        </a:rPr>
                        <a:t>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rPr>
                        <a:t>5,507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rPr>
                        <a:t>2,692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rPr>
                        <a:t>2,815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r>
                        <a:rPr lang="en-US" sz="2400" b="1" dirty="0">
                          <a:solidFill>
                            <a:schemeClr val="tx1"/>
                          </a:solidFill>
                        </a:rPr>
                        <a:t>Reporting Centers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rPr>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rPr>
                        <a:t>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object 7">
            <a:extLst>
              <a:ext uri="{FF2B5EF4-FFF2-40B4-BE49-F238E27FC236}">
                <a16:creationId xmlns:a16="http://schemas.microsoft.com/office/drawing/2014/main" id="{C373E666-E557-2E70-8F05-4F52CF0487EE}"/>
              </a:ext>
            </a:extLst>
          </p:cNvPr>
          <p:cNvSpPr txBox="1"/>
          <p:nvPr/>
        </p:nvSpPr>
        <p:spPr>
          <a:xfrm>
            <a:off x="762000" y="4143667"/>
            <a:ext cx="7924800" cy="1378839"/>
          </a:xfrm>
          <a:prstGeom prst="rect">
            <a:avLst/>
          </a:prstGeom>
        </p:spPr>
        <p:txBody>
          <a:bodyPr vert="horz" wrap="square" lIns="0" tIns="0" rIns="0" bIns="0" rtlCol="0">
            <a:spAutoFit/>
          </a:bodyPr>
          <a:lstStyle/>
          <a:p>
            <a:pPr marL="342900" marR="0" lvl="0" indent="-342900" algn="l" defTabSz="3429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Since last report at CIIRTA 2023:</a:t>
            </a:r>
          </a:p>
          <a:p>
            <a:pPr marL="800100" lvl="1" indent="-342900" defTabSz="342900">
              <a:spcBef>
                <a:spcPct val="20000"/>
              </a:spcBef>
              <a:buFont typeface="Arial"/>
              <a:buChar char="•"/>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26 international centers are actively entering data, including 17 pediatric centers</a:t>
            </a:r>
            <a:endParaRPr sz="2050" dirty="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364107" y="273025"/>
            <a:ext cx="6362700" cy="720710"/>
          </a:xfrm>
          <a:prstGeom prst="rect">
            <a:avLst/>
          </a:prstGeom>
        </p:spPr>
        <p:txBody>
          <a:bodyPr vert="horz" wrap="square" lIns="0" tIns="0" rIns="0" bIns="0" rtlCol="0">
            <a:spAutoFit/>
          </a:bodyPr>
          <a:lstStyle/>
          <a:p>
            <a:pPr algn="ctr">
              <a:lnSpc>
                <a:spcPct val="100000"/>
              </a:lnSpc>
            </a:pPr>
            <a:r>
              <a:rPr sz="3200" b="1" dirty="0">
                <a:latin typeface="Arial"/>
                <a:cs typeface="Arial"/>
              </a:rPr>
              <a:t>Int</a:t>
            </a:r>
            <a:r>
              <a:rPr sz="3200" b="1" spc="-15" dirty="0">
                <a:latin typeface="Arial"/>
                <a:cs typeface="Arial"/>
              </a:rPr>
              <a:t>e</a:t>
            </a:r>
            <a:r>
              <a:rPr sz="3200" b="1" dirty="0">
                <a:latin typeface="Arial"/>
                <a:cs typeface="Arial"/>
              </a:rPr>
              <a:t>st</a:t>
            </a:r>
            <a:r>
              <a:rPr sz="3200" b="1" spc="-10" dirty="0">
                <a:latin typeface="Arial"/>
                <a:cs typeface="Arial"/>
              </a:rPr>
              <a:t>i</a:t>
            </a:r>
            <a:r>
              <a:rPr sz="3200" b="1" dirty="0">
                <a:latin typeface="Arial"/>
                <a:cs typeface="Arial"/>
              </a:rPr>
              <a:t>n</a:t>
            </a:r>
            <a:r>
              <a:rPr sz="3200" b="1" spc="-10" dirty="0">
                <a:latin typeface="Arial"/>
                <a:cs typeface="Arial"/>
              </a:rPr>
              <a:t>a</a:t>
            </a:r>
            <a:r>
              <a:rPr sz="3200" b="1" dirty="0">
                <a:latin typeface="Arial"/>
                <a:cs typeface="Arial"/>
              </a:rPr>
              <a:t>l</a:t>
            </a:r>
            <a:r>
              <a:rPr sz="3200" b="1" spc="-35" dirty="0">
                <a:latin typeface="Arial"/>
                <a:cs typeface="Arial"/>
              </a:rPr>
              <a:t> </a:t>
            </a:r>
            <a:r>
              <a:rPr sz="3200" b="1" dirty="0">
                <a:latin typeface="Arial"/>
                <a:cs typeface="Arial"/>
              </a:rPr>
              <a:t>Tra</a:t>
            </a:r>
            <a:r>
              <a:rPr sz="3200" b="1" spc="-15" dirty="0">
                <a:latin typeface="Arial"/>
                <a:cs typeface="Arial"/>
              </a:rPr>
              <a:t>n</a:t>
            </a:r>
            <a:r>
              <a:rPr sz="3200" b="1" dirty="0">
                <a:latin typeface="Arial"/>
                <a:cs typeface="Arial"/>
              </a:rPr>
              <a:t>s</a:t>
            </a:r>
            <a:r>
              <a:rPr sz="3200" b="1" spc="-10" dirty="0">
                <a:latin typeface="Arial"/>
                <a:cs typeface="Arial"/>
              </a:rPr>
              <a:t>p</a:t>
            </a:r>
            <a:r>
              <a:rPr sz="3200" b="1" dirty="0">
                <a:latin typeface="Arial"/>
                <a:cs typeface="Arial"/>
              </a:rPr>
              <a:t>l</a:t>
            </a:r>
            <a:r>
              <a:rPr sz="3200" b="1" spc="-10" dirty="0">
                <a:latin typeface="Arial"/>
                <a:cs typeface="Arial"/>
              </a:rPr>
              <a:t>a</a:t>
            </a:r>
            <a:r>
              <a:rPr sz="3200" b="1" dirty="0">
                <a:latin typeface="Arial"/>
                <a:cs typeface="Arial"/>
              </a:rPr>
              <a:t>nts</a:t>
            </a:r>
            <a:r>
              <a:rPr sz="3200" b="1" spc="-50" dirty="0">
                <a:latin typeface="Arial"/>
                <a:cs typeface="Arial"/>
              </a:rPr>
              <a:t> </a:t>
            </a:r>
            <a:r>
              <a:rPr sz="3200" b="1" dirty="0">
                <a:latin typeface="Arial"/>
                <a:cs typeface="Arial"/>
              </a:rPr>
              <a:t>Perf</a:t>
            </a:r>
            <a:r>
              <a:rPr sz="3200" b="1" spc="-15" dirty="0">
                <a:latin typeface="Arial"/>
                <a:cs typeface="Arial"/>
              </a:rPr>
              <a:t>o</a:t>
            </a:r>
            <a:r>
              <a:rPr sz="3200" b="1" dirty="0">
                <a:latin typeface="Arial"/>
                <a:cs typeface="Arial"/>
              </a:rPr>
              <a:t>rm</a:t>
            </a:r>
            <a:r>
              <a:rPr sz="3200" b="1" spc="-15" dirty="0">
                <a:latin typeface="Arial"/>
                <a:cs typeface="Arial"/>
              </a:rPr>
              <a:t>e</a:t>
            </a:r>
            <a:r>
              <a:rPr sz="3200" b="1" dirty="0">
                <a:latin typeface="Arial"/>
                <a:cs typeface="Arial"/>
              </a:rPr>
              <a:t>d</a:t>
            </a:r>
            <a:endParaRPr sz="3200" dirty="0">
              <a:latin typeface="Arial"/>
              <a:cs typeface="Arial"/>
            </a:endParaRPr>
          </a:p>
          <a:p>
            <a:pPr marL="635" algn="ctr">
              <a:lnSpc>
                <a:spcPct val="100000"/>
              </a:lnSpc>
              <a:spcBef>
                <a:spcPts val="50"/>
              </a:spcBef>
            </a:pPr>
            <a:r>
              <a:rPr sz="1400" dirty="0">
                <a:latin typeface="Arial"/>
                <a:cs typeface="Arial"/>
              </a:rPr>
              <a:t>(All</a:t>
            </a:r>
            <a:r>
              <a:rPr sz="1400" spc="-5" dirty="0">
                <a:latin typeface="Arial"/>
                <a:cs typeface="Arial"/>
              </a:rPr>
              <a:t> </a:t>
            </a:r>
            <a:r>
              <a:rPr sz="1400" dirty="0">
                <a:latin typeface="Arial"/>
                <a:cs typeface="Arial"/>
              </a:rPr>
              <a:t>recipients</a:t>
            </a:r>
            <a:r>
              <a:rPr sz="1400" spc="-50" dirty="0">
                <a:latin typeface="Arial"/>
                <a:cs typeface="Arial"/>
              </a:rPr>
              <a:t> </a:t>
            </a:r>
            <a:r>
              <a:rPr sz="1400" dirty="0">
                <a:latin typeface="Arial"/>
                <a:cs typeface="Arial"/>
              </a:rPr>
              <a:t>transpla</a:t>
            </a:r>
            <a:r>
              <a:rPr sz="1400" spc="-15" dirty="0">
                <a:latin typeface="Arial"/>
                <a:cs typeface="Arial"/>
              </a:rPr>
              <a:t>n</a:t>
            </a:r>
            <a:r>
              <a:rPr sz="1400" dirty="0">
                <a:latin typeface="Arial"/>
                <a:cs typeface="Arial"/>
              </a:rPr>
              <a:t>t</a:t>
            </a:r>
            <a:r>
              <a:rPr sz="1400" spc="-15" dirty="0">
                <a:latin typeface="Arial"/>
                <a:cs typeface="Arial"/>
              </a:rPr>
              <a:t>e</a:t>
            </a:r>
            <a:r>
              <a:rPr sz="1400" dirty="0">
                <a:latin typeface="Arial"/>
                <a:cs typeface="Arial"/>
              </a:rPr>
              <a:t>d</a:t>
            </a:r>
            <a:r>
              <a:rPr sz="1400" spc="-45" dirty="0">
                <a:latin typeface="Arial"/>
                <a:cs typeface="Arial"/>
              </a:rPr>
              <a:t> </a:t>
            </a:r>
            <a:r>
              <a:rPr sz="1400" dirty="0">
                <a:latin typeface="Arial"/>
                <a:cs typeface="Arial"/>
              </a:rPr>
              <a:t>bet</a:t>
            </a:r>
            <a:r>
              <a:rPr sz="1400" spc="-20" dirty="0">
                <a:latin typeface="Arial"/>
                <a:cs typeface="Arial"/>
              </a:rPr>
              <a:t>w</a:t>
            </a:r>
            <a:r>
              <a:rPr sz="1400" dirty="0">
                <a:latin typeface="Arial"/>
                <a:cs typeface="Arial"/>
              </a:rPr>
              <a:t>een</a:t>
            </a:r>
            <a:r>
              <a:rPr sz="1400" spc="-20" dirty="0">
                <a:latin typeface="Arial"/>
                <a:cs typeface="Arial"/>
              </a:rPr>
              <a:t> </a:t>
            </a:r>
            <a:r>
              <a:rPr sz="1400" dirty="0">
                <a:latin typeface="Arial"/>
                <a:cs typeface="Arial"/>
              </a:rPr>
              <a:t>Jan</a:t>
            </a:r>
            <a:r>
              <a:rPr sz="1400" spc="-20" dirty="0">
                <a:latin typeface="Arial"/>
                <a:cs typeface="Arial"/>
              </a:rPr>
              <a:t> </a:t>
            </a:r>
            <a:r>
              <a:rPr sz="1400" dirty="0">
                <a:latin typeface="Arial"/>
                <a:cs typeface="Arial"/>
              </a:rPr>
              <a:t>198</a:t>
            </a:r>
            <a:r>
              <a:rPr sz="1400" spc="10" dirty="0">
                <a:latin typeface="Arial"/>
                <a:cs typeface="Arial"/>
              </a:rPr>
              <a:t>5</a:t>
            </a:r>
            <a:r>
              <a:rPr sz="1400" dirty="0">
                <a:latin typeface="Arial"/>
                <a:cs typeface="Arial"/>
              </a:rPr>
              <a:t>-</a:t>
            </a:r>
            <a:r>
              <a:rPr lang="en-US" sz="1400" spc="-10" dirty="0">
                <a:latin typeface="Arial"/>
                <a:cs typeface="Arial"/>
              </a:rPr>
              <a:t> September 2025</a:t>
            </a:r>
            <a:r>
              <a:rPr sz="1400" dirty="0">
                <a:latin typeface="Arial"/>
                <a:cs typeface="Arial"/>
              </a:rPr>
              <a:t>)</a:t>
            </a:r>
          </a:p>
        </p:txBody>
      </p:sp>
      <p:sp>
        <p:nvSpPr>
          <p:cNvPr id="8" name="object 8"/>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9" name="object 9"/>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5" name="Picture 4">
            <a:extLst>
              <a:ext uri="{FF2B5EF4-FFF2-40B4-BE49-F238E27FC236}">
                <a16:creationId xmlns:a16="http://schemas.microsoft.com/office/drawing/2014/main" id="{339FA675-2804-F011-4246-D25615C5ED74}"/>
              </a:ext>
            </a:extLst>
          </p:cNvPr>
          <p:cNvPicPr>
            <a:picLocks noChangeAspect="1"/>
          </p:cNvPicPr>
          <p:nvPr/>
        </p:nvPicPr>
        <p:blipFill>
          <a:blip r:embed="rId5"/>
          <a:stretch>
            <a:fillRect/>
          </a:stretch>
        </p:blipFill>
        <p:spPr>
          <a:xfrm>
            <a:off x="762000" y="1465627"/>
            <a:ext cx="7851719" cy="45760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50820" y="6580631"/>
            <a:ext cx="3637915" cy="277495"/>
          </a:xfrm>
          <a:prstGeom prst="rect">
            <a:avLst/>
          </a:prstGeom>
        </p:spPr>
        <p:txBody>
          <a:bodyPr vert="horz" wrap="square" lIns="0" tIns="0" rIns="0" bIns="0" rtlCol="0">
            <a:spAutoFit/>
          </a:bodyPr>
          <a:lstStyle/>
          <a:p>
            <a:pPr marL="393700">
              <a:lnSpc>
                <a:spcPct val="100000"/>
              </a:lnSpc>
            </a:pPr>
            <a:r>
              <a:rPr sz="1200" dirty="0">
                <a:solidFill>
                  <a:srgbClr val="7E7E7E"/>
                </a:solidFill>
                <a:latin typeface="Arial"/>
                <a:cs typeface="Arial"/>
              </a:rPr>
              <a:t>I</a:t>
            </a:r>
            <a:r>
              <a:rPr sz="1200" spc="5" dirty="0">
                <a:solidFill>
                  <a:srgbClr val="7E7E7E"/>
                </a:solidFill>
                <a:latin typeface="Arial"/>
                <a:cs typeface="Arial"/>
              </a:rPr>
              <a:t>n</a:t>
            </a:r>
            <a:r>
              <a:rPr sz="1200" dirty="0">
                <a:solidFill>
                  <a:srgbClr val="7E7E7E"/>
                </a:solidFill>
                <a:latin typeface="Arial"/>
                <a:cs typeface="Arial"/>
              </a:rPr>
              <a:t>t</a:t>
            </a:r>
            <a:r>
              <a:rPr sz="1200" spc="5" dirty="0">
                <a:solidFill>
                  <a:srgbClr val="7E7E7E"/>
                </a:solidFill>
                <a:latin typeface="Arial"/>
                <a:cs typeface="Arial"/>
              </a:rPr>
              <a:t>e</a:t>
            </a:r>
            <a:r>
              <a:rPr sz="1200" dirty="0">
                <a:solidFill>
                  <a:srgbClr val="7E7E7E"/>
                </a:solidFill>
                <a:latin typeface="Arial"/>
                <a:cs typeface="Arial"/>
              </a:rPr>
              <a:t>stinal</a:t>
            </a:r>
            <a:r>
              <a:rPr sz="1200" spc="-60" dirty="0">
                <a:solidFill>
                  <a:srgbClr val="7E7E7E"/>
                </a:solidFill>
                <a:latin typeface="Arial"/>
                <a:cs typeface="Arial"/>
              </a:rPr>
              <a:t> </a:t>
            </a:r>
            <a:r>
              <a:rPr sz="1200" spc="-40" dirty="0">
                <a:solidFill>
                  <a:srgbClr val="7E7E7E"/>
                </a:solidFill>
                <a:latin typeface="Arial"/>
                <a:cs typeface="Arial"/>
              </a:rPr>
              <a:t>T</a:t>
            </a:r>
            <a:r>
              <a:rPr sz="1200" dirty="0">
                <a:solidFill>
                  <a:srgbClr val="7E7E7E"/>
                </a:solidFill>
                <a:latin typeface="Arial"/>
                <a:cs typeface="Arial"/>
              </a:rPr>
              <a:t>ranspla</a:t>
            </a:r>
            <a:r>
              <a:rPr sz="1200" spc="-5" dirty="0">
                <a:solidFill>
                  <a:srgbClr val="7E7E7E"/>
                </a:solidFill>
                <a:latin typeface="Arial"/>
                <a:cs typeface="Arial"/>
              </a:rPr>
              <a:t>n</a:t>
            </a:r>
            <a:r>
              <a:rPr sz="1200" dirty="0">
                <a:solidFill>
                  <a:srgbClr val="7E7E7E"/>
                </a:solidFill>
                <a:latin typeface="Arial"/>
                <a:cs typeface="Arial"/>
              </a:rPr>
              <a:t>t</a:t>
            </a:r>
            <a:r>
              <a:rPr sz="1200" spc="-20" dirty="0">
                <a:solidFill>
                  <a:srgbClr val="7E7E7E"/>
                </a:solidFill>
                <a:latin typeface="Arial"/>
                <a:cs typeface="Arial"/>
              </a:rPr>
              <a:t> </a:t>
            </a:r>
            <a:r>
              <a:rPr sz="1200" dirty="0">
                <a:solidFill>
                  <a:srgbClr val="7E7E7E"/>
                </a:solidFill>
                <a:latin typeface="Arial"/>
                <a:cs typeface="Arial"/>
              </a:rPr>
              <a:t>Re</a:t>
            </a:r>
            <a:r>
              <a:rPr sz="1200" spc="-5" dirty="0">
                <a:solidFill>
                  <a:srgbClr val="7E7E7E"/>
                </a:solidFill>
                <a:latin typeface="Arial"/>
                <a:cs typeface="Arial"/>
              </a:rPr>
              <a:t>g</a:t>
            </a:r>
            <a:r>
              <a:rPr sz="1200" dirty="0">
                <a:solidFill>
                  <a:srgbClr val="7E7E7E"/>
                </a:solidFill>
                <a:latin typeface="Arial"/>
                <a:cs typeface="Arial"/>
              </a:rPr>
              <a:t>istry</a:t>
            </a:r>
            <a:r>
              <a:rPr sz="1200" spc="-20" dirty="0">
                <a:solidFill>
                  <a:srgbClr val="7E7E7E"/>
                </a:solidFill>
                <a:latin typeface="Arial"/>
                <a:cs typeface="Arial"/>
              </a:rPr>
              <a:t> </a:t>
            </a:r>
            <a:r>
              <a:rPr sz="1200" dirty="0">
                <a:solidFill>
                  <a:srgbClr val="7E7E7E"/>
                </a:solidFill>
                <a:latin typeface="Arial"/>
                <a:cs typeface="Arial"/>
              </a:rPr>
              <a:t>Report</a:t>
            </a:r>
            <a:r>
              <a:rPr sz="1200" spc="-10" dirty="0">
                <a:solidFill>
                  <a:srgbClr val="7E7E7E"/>
                </a:solidFill>
                <a:latin typeface="Arial"/>
                <a:cs typeface="Arial"/>
              </a:rPr>
              <a:t> </a:t>
            </a:r>
            <a:r>
              <a:rPr sz="1200" dirty="0">
                <a:solidFill>
                  <a:srgbClr val="7E7E7E"/>
                </a:solidFill>
                <a:latin typeface="Arial"/>
                <a:cs typeface="Arial"/>
              </a:rPr>
              <a:t>© </a:t>
            </a:r>
            <a:r>
              <a:rPr sz="1200" spc="5" dirty="0">
                <a:solidFill>
                  <a:srgbClr val="7E7E7E"/>
                </a:solidFill>
                <a:latin typeface="Arial"/>
                <a:cs typeface="Arial"/>
              </a:rPr>
              <a:t>2</a:t>
            </a:r>
            <a:r>
              <a:rPr sz="1200" dirty="0">
                <a:solidFill>
                  <a:srgbClr val="7E7E7E"/>
                </a:solidFill>
                <a:latin typeface="Arial"/>
                <a:cs typeface="Arial"/>
              </a:rPr>
              <a:t>018</a:t>
            </a:r>
            <a:endParaRPr sz="1200">
              <a:latin typeface="Arial"/>
              <a:cs typeface="Arial"/>
            </a:endParaRPr>
          </a:p>
        </p:txBody>
      </p:sp>
      <p:sp>
        <p:nvSpPr>
          <p:cNvPr id="3" name="object 3"/>
          <p:cNvSpPr/>
          <p:nvPr/>
        </p:nvSpPr>
        <p:spPr>
          <a:xfrm>
            <a:off x="7277100" y="6099047"/>
            <a:ext cx="574548" cy="7589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76031" y="6222490"/>
            <a:ext cx="588264" cy="60198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100494" y="558730"/>
            <a:ext cx="7163434" cy="482600"/>
          </a:xfrm>
          <a:prstGeom prst="rect">
            <a:avLst/>
          </a:prstGeom>
        </p:spPr>
        <p:txBody>
          <a:bodyPr vert="horz" wrap="square" lIns="0" tIns="0" rIns="0" bIns="0" rtlCol="0">
            <a:spAutoFit/>
          </a:bodyPr>
          <a:lstStyle/>
          <a:p>
            <a:pPr marL="12700">
              <a:lnSpc>
                <a:spcPct val="100000"/>
              </a:lnSpc>
              <a:tabLst>
                <a:tab pos="3213100" algn="l"/>
                <a:tab pos="3745229" algn="l"/>
                <a:tab pos="5498465" algn="l"/>
              </a:tabLst>
            </a:pPr>
            <a:r>
              <a:rPr sz="3600" b="1" dirty="0">
                <a:latin typeface="Arial"/>
                <a:cs typeface="Arial"/>
              </a:rPr>
              <a:t>Gl</a:t>
            </a:r>
            <a:r>
              <a:rPr sz="3600" b="1" spc="-15" dirty="0">
                <a:latin typeface="Arial"/>
                <a:cs typeface="Arial"/>
              </a:rPr>
              <a:t>o</a:t>
            </a:r>
            <a:r>
              <a:rPr sz="3600" b="1" dirty="0">
                <a:latin typeface="Arial"/>
                <a:cs typeface="Arial"/>
              </a:rPr>
              <a:t>bal</a:t>
            </a:r>
            <a:r>
              <a:rPr sz="3600" b="1" spc="10" dirty="0">
                <a:latin typeface="Arial"/>
                <a:cs typeface="Arial"/>
              </a:rPr>
              <a:t> </a:t>
            </a:r>
            <a:r>
              <a:rPr sz="3600" b="1" dirty="0">
                <a:latin typeface="Arial"/>
                <a:cs typeface="Arial"/>
              </a:rPr>
              <a:t>Trends	</a:t>
            </a:r>
            <a:r>
              <a:rPr sz="3600" b="1" spc="-15" dirty="0">
                <a:latin typeface="Arial"/>
                <a:cs typeface="Arial"/>
              </a:rPr>
              <a:t>I</a:t>
            </a:r>
            <a:r>
              <a:rPr sz="3600" b="1" dirty="0">
                <a:latin typeface="Arial"/>
                <a:cs typeface="Arial"/>
              </a:rPr>
              <a:t>n	Clinical	Activity</a:t>
            </a:r>
            <a:endParaRPr sz="3600" dirty="0">
              <a:latin typeface="Arial"/>
              <a:cs typeface="Arial"/>
            </a:endParaRPr>
          </a:p>
        </p:txBody>
      </p:sp>
      <p:sp>
        <p:nvSpPr>
          <p:cNvPr id="7" name="object 7"/>
          <p:cNvSpPr/>
          <p:nvPr/>
        </p:nvSpPr>
        <p:spPr>
          <a:xfrm>
            <a:off x="2750820" y="6580631"/>
            <a:ext cx="3637915" cy="277495"/>
          </a:xfrm>
          <a:custGeom>
            <a:avLst/>
            <a:gdLst/>
            <a:ahLst/>
            <a:cxnLst/>
            <a:rect l="l" t="t" r="r" b="b"/>
            <a:pathLst>
              <a:path w="3637915" h="277495">
                <a:moveTo>
                  <a:pt x="0" y="277368"/>
                </a:moveTo>
                <a:lnTo>
                  <a:pt x="3637787" y="277368"/>
                </a:lnTo>
                <a:lnTo>
                  <a:pt x="3637787" y="0"/>
                </a:lnTo>
                <a:lnTo>
                  <a:pt x="0" y="0"/>
                </a:lnTo>
                <a:lnTo>
                  <a:pt x="0" y="277368"/>
                </a:lnTo>
                <a:close/>
              </a:path>
            </a:pathLst>
          </a:custGeom>
          <a:solidFill>
            <a:srgbClr val="FFFFFF"/>
          </a:solidFill>
        </p:spPr>
        <p:txBody>
          <a:bodyPr wrap="square" lIns="0" tIns="0" rIns="0" bIns="0" rtlCol="0"/>
          <a:lstStyle/>
          <a:p>
            <a:endParaRPr/>
          </a:p>
        </p:txBody>
      </p:sp>
      <p:sp>
        <p:nvSpPr>
          <p:cNvPr id="8" name="object 8"/>
          <p:cNvSpPr txBox="1">
            <a:spLocks noGrp="1"/>
          </p:cNvSpPr>
          <p:nvPr>
            <p:ph type="ftr" sz="quarter" idx="5"/>
          </p:nvPr>
        </p:nvSpPr>
        <p:spPr>
          <a:xfrm>
            <a:off x="3058160" y="6639817"/>
            <a:ext cx="3020695" cy="184666"/>
          </a:xfrm>
          <a:prstGeom prst="rect">
            <a:avLst/>
          </a:prstGeom>
        </p:spPr>
        <p:txBody>
          <a:bodyPr vert="horz" wrap="square" lIns="0" tIns="0" rIns="0" bIns="0" rtlCol="0">
            <a:spAutoFit/>
          </a:bodyPr>
          <a:lstStyle/>
          <a:p>
            <a:pPr marL="12700">
              <a:lnSpc>
                <a:spcPct val="100000"/>
              </a:lnSpc>
            </a:pPr>
            <a:r>
              <a:rPr dirty="0"/>
              <a:t>I</a:t>
            </a:r>
            <a:r>
              <a:rPr spc="5" dirty="0"/>
              <a:t>n</a:t>
            </a:r>
            <a:r>
              <a:rPr dirty="0"/>
              <a:t>t</a:t>
            </a:r>
            <a:r>
              <a:rPr spc="5" dirty="0"/>
              <a:t>e</a:t>
            </a:r>
            <a:r>
              <a:rPr dirty="0"/>
              <a:t>stinal</a:t>
            </a:r>
            <a:r>
              <a:rPr spc="-60" dirty="0"/>
              <a:t> </a:t>
            </a:r>
            <a:r>
              <a:rPr spc="-40" dirty="0"/>
              <a:t>T</a:t>
            </a:r>
            <a:r>
              <a:rPr dirty="0"/>
              <a:t>ranspla</a:t>
            </a:r>
            <a:r>
              <a:rPr spc="-5" dirty="0"/>
              <a:t>n</a:t>
            </a:r>
            <a:r>
              <a:rPr dirty="0"/>
              <a:t>t</a:t>
            </a:r>
            <a:r>
              <a:rPr spc="-20" dirty="0"/>
              <a:t> </a:t>
            </a:r>
            <a:r>
              <a:rPr dirty="0"/>
              <a:t>Re</a:t>
            </a:r>
            <a:r>
              <a:rPr spc="-5" dirty="0"/>
              <a:t>g</a:t>
            </a:r>
            <a:r>
              <a:rPr dirty="0"/>
              <a:t>istry</a:t>
            </a:r>
            <a:r>
              <a:rPr spc="-20" dirty="0"/>
              <a:t> </a:t>
            </a:r>
            <a:r>
              <a:rPr dirty="0"/>
              <a:t>Report</a:t>
            </a:r>
            <a:r>
              <a:rPr spc="-25" dirty="0"/>
              <a:t> </a:t>
            </a:r>
            <a:r>
              <a:rPr dirty="0"/>
              <a:t>© </a:t>
            </a:r>
            <a:r>
              <a:rPr spc="5" dirty="0"/>
              <a:t>2</a:t>
            </a:r>
            <a:r>
              <a:rPr dirty="0"/>
              <a:t>0</a:t>
            </a:r>
            <a:r>
              <a:rPr lang="en-US" dirty="0"/>
              <a:t>25</a:t>
            </a:r>
            <a:endParaRPr dirty="0"/>
          </a:p>
        </p:txBody>
      </p:sp>
      <p:pic>
        <p:nvPicPr>
          <p:cNvPr id="5" name="Picture 4">
            <a:extLst>
              <a:ext uri="{FF2B5EF4-FFF2-40B4-BE49-F238E27FC236}">
                <a16:creationId xmlns:a16="http://schemas.microsoft.com/office/drawing/2014/main" id="{8E133ED3-52AE-5568-92F6-62326A097247}"/>
              </a:ext>
            </a:extLst>
          </p:cNvPr>
          <p:cNvPicPr>
            <a:picLocks noChangeAspect="1"/>
          </p:cNvPicPr>
          <p:nvPr/>
        </p:nvPicPr>
        <p:blipFill>
          <a:blip r:embed="rId5"/>
          <a:stretch>
            <a:fillRect/>
          </a:stretch>
        </p:blipFill>
        <p:spPr>
          <a:xfrm>
            <a:off x="756351" y="1597552"/>
            <a:ext cx="7851719" cy="4576055"/>
          </a:xfrm>
          <a:prstGeom prst="rect">
            <a:avLst/>
          </a:prstGeom>
        </p:spPr>
      </p:pic>
    </p:spTree>
    <p:extLst>
      <p:ext uri="{BB962C8B-B14F-4D97-AF65-F5344CB8AC3E}">
        <p14:creationId xmlns:p14="http://schemas.microsoft.com/office/powerpoint/2010/main" val="1457167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DD0618015F2A4F907BDA0A7EFEDE8F" ma:contentTypeVersion="11" ma:contentTypeDescription="Create a new document." ma:contentTypeScope="" ma:versionID="25ce0537be7be0197c2e4e899dd1a343">
  <xsd:schema xmlns:xsd="http://www.w3.org/2001/XMLSchema" xmlns:xs="http://www.w3.org/2001/XMLSchema" xmlns:p="http://schemas.microsoft.com/office/2006/metadata/properties" xmlns:ns2="b0c3133d-8a31-456a-8e1e-8fb02feb3a65" xmlns:ns3="1833daee-7bb3-45fe-8a86-6643ec42bbab" targetNamespace="http://schemas.microsoft.com/office/2006/metadata/properties" ma:root="true" ma:fieldsID="d963d67ccaf2a1a19656ff16508a33c5" ns2:_="" ns3:_="">
    <xsd:import namespace="b0c3133d-8a31-456a-8e1e-8fb02feb3a65"/>
    <xsd:import namespace="1833daee-7bb3-45fe-8a86-6643ec42bbab"/>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3133d-8a31-456a-8e1e-8fb02feb3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bc989df-bc35-4676-ae21-05a99fb063b1" ma:termSetId="09814cd3-568e-fe90-9814-8d621ff8fb84" ma:anchorId="fba54fb3-c3e1-fe81-a776-ca4b69148c4d" ma:open="true" ma:isKeyword="false">
      <xsd:complexType>
        <xsd:sequence>
          <xsd:element ref="pc:Terms" minOccurs="0" maxOccurs="1"/>
        </xsd:sequence>
      </xsd:complex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33daee-7bb3-45fe-8a86-6643ec42bba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d759b86-9e4f-49e2-b3f3-446e02abd866}" ma:internalName="TaxCatchAll" ma:showField="CatchAllData" ma:web="1833daee-7bb3-45fe-8a86-6643ec42bb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833daee-7bb3-45fe-8a86-6643ec42bbab" xsi:nil="true"/>
    <lcf76f155ced4ddcb4097134ff3c332f xmlns="b0c3133d-8a31-456a-8e1e-8fb02feb3a6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E3981E-AB11-47D2-AB9B-3D5BDAF0AE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c3133d-8a31-456a-8e1e-8fb02feb3a65"/>
    <ds:schemaRef ds:uri="1833daee-7bb3-45fe-8a86-6643ec42bb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711A9A-F0F0-4EB9-9C26-A23C5EC76C27}">
  <ds:schemaRefs>
    <ds:schemaRef ds:uri="http://schemas.microsoft.com/office/2006/documentManagement/types"/>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http://schemas.microsoft.com/office/infopath/2007/PartnerControls"/>
    <ds:schemaRef ds:uri="1833daee-7bb3-45fe-8a86-6643ec42bbab"/>
    <ds:schemaRef ds:uri="b0c3133d-8a31-456a-8e1e-8fb02feb3a65"/>
    <ds:schemaRef ds:uri="http://www.w3.org/XML/1998/namespace"/>
  </ds:schemaRefs>
</ds:datastoreItem>
</file>

<file path=customXml/itemProps3.xml><?xml version="1.0" encoding="utf-8"?>
<ds:datastoreItem xmlns:ds="http://schemas.openxmlformats.org/officeDocument/2006/customXml" ds:itemID="{28D3741B-3FB5-44E6-A1E6-E8E63A9B24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2893</TotalTime>
  <Words>2762</Words>
  <Application>Microsoft Macintosh PowerPoint</Application>
  <PresentationFormat>On-screen Show (4:3)</PresentationFormat>
  <Paragraphs>438</Paragraphs>
  <Slides>43</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ArialMT</vt:lpstr>
      <vt:lpstr>Calibri</vt:lpstr>
      <vt:lpstr>Calibri Light</vt:lpstr>
      <vt:lpstr>Calibri-Bold</vt:lpstr>
      <vt:lpstr>Calibri-Italic</vt:lpstr>
      <vt:lpstr>Gill Sans MT</vt:lpstr>
      <vt:lpstr>Times New Roman</vt:lpstr>
      <vt:lpstr>Office Theme</vt:lpstr>
      <vt:lpstr>PowerPoint Presentation</vt:lpstr>
      <vt:lpstr>IITR Mission</vt:lpstr>
      <vt:lpstr>IITR Database Description</vt:lpstr>
      <vt:lpstr>IITR Website</vt:lpstr>
      <vt:lpstr>Definitions and Analyses</vt:lpstr>
      <vt:lpstr>2023-2025 IITR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Indications for Transplant Over Time </vt:lpstr>
      <vt:lpstr>PowerPoint Presentation</vt:lpstr>
      <vt:lpstr>PowerPoint Presentation</vt:lpstr>
      <vt:lpstr>Colon Inclusion Over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Overall Graft Survival (1985-2025) </vt:lpstr>
      <vt:lpstr>Pediatric Graft Survival by Era</vt:lpstr>
      <vt:lpstr>Adult Graft Survival by Era</vt:lpstr>
      <vt:lpstr>1 &amp; 5 Year Graft Survival Over Time</vt:lpstr>
      <vt:lpstr>Overall Patient Survival (1985-2025) </vt:lpstr>
      <vt:lpstr>Pediatric Patient Survival by Era</vt:lpstr>
      <vt:lpstr>Adult Patient Survival by Era</vt:lpstr>
      <vt:lpstr>1 &amp; 5 Year Patient Survival Over Time</vt:lpstr>
      <vt:lpstr>PowerPoint Presentation</vt:lpstr>
      <vt:lpstr>PowerPoint Presentation</vt:lpstr>
      <vt:lpstr>PowerPoint Presentation</vt:lpstr>
      <vt:lpstr>PowerPoint Presentation</vt:lpstr>
      <vt:lpstr>PowerPoint Presentation</vt:lpstr>
      <vt:lpstr>Future IITR Opportunities</vt:lpstr>
      <vt:lpstr>Future of the IITR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ITR Report</dc:title>
  <dc:creator>Max Marquez;David Grant;ITR</dc:creator>
  <cp:lastModifiedBy>Darren Woodbury</cp:lastModifiedBy>
  <cp:revision>153</cp:revision>
  <dcterms:created xsi:type="dcterms:W3CDTF">2019-06-30T14:34:05Z</dcterms:created>
  <dcterms:modified xsi:type="dcterms:W3CDTF">2025-09-15T17:36:13Z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2019-06-07T00:00:00Z</vt:filetime>
  </property>
  <property fmtid="{D5CDD505-2E9C-101B-9397-08002B2CF9AE}" pid="3" name="LastSaved">
    <vt:filetime>2019-06-30T00:00:00Z</vt:filetime>
  </property>
  <property fmtid="{D5CDD505-2E9C-101B-9397-08002B2CF9AE}" pid="4" name="ContentTypeId">
    <vt:lpwstr>0x0101009ADD0618015F2A4F907BDA0A7EFEDE8F</vt:lpwstr>
  </property>
  <property fmtid="{D5CDD505-2E9C-101B-9397-08002B2CF9AE}" pid="5" name="MediaServiceImageTags">
    <vt:lpwstr/>
  </property>
</Properties>
</file>